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77" r:id="rId5"/>
    <p:sldId id="278" r:id="rId6"/>
    <p:sldId id="279" r:id="rId7"/>
    <p:sldId id="257" r:id="rId8"/>
    <p:sldId id="258" r:id="rId9"/>
    <p:sldId id="259" r:id="rId10"/>
    <p:sldId id="260" r:id="rId11"/>
    <p:sldId id="261" r:id="rId12"/>
    <p:sldId id="262" r:id="rId13"/>
    <p:sldId id="263" r:id="rId14"/>
    <p:sldId id="274" r:id="rId15"/>
    <p:sldId id="264" r:id="rId16"/>
    <p:sldId id="265" r:id="rId17"/>
    <p:sldId id="281" r:id="rId18"/>
    <p:sldId id="282" r:id="rId19"/>
    <p:sldId id="272" r:id="rId20"/>
    <p:sldId id="273" r:id="rId2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754"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a:xfrm>
            <a:off x="2692397" y="5037663"/>
            <a:ext cx="5214635" cy="279400"/>
          </a:xfrm>
        </p:spPr>
        <p:txBody>
          <a:bodyPr/>
          <a:lstStyle/>
          <a:p>
            <a:endParaRPr lang="ro-RO"/>
          </a:p>
        </p:txBody>
      </p:sp>
      <p:sp>
        <p:nvSpPr>
          <p:cNvPr id="6" name="Slide Number Placeholder 5"/>
          <p:cNvSpPr>
            <a:spLocks noGrp="1"/>
          </p:cNvSpPr>
          <p:nvPr>
            <p:ph type="sldNum" sz="quarter" idx="12"/>
          </p:nvPr>
        </p:nvSpPr>
        <p:spPr>
          <a:xfrm>
            <a:off x="8956900" y="5037663"/>
            <a:ext cx="551167" cy="279400"/>
          </a:xfrm>
        </p:spPr>
        <p:txBody>
          <a:bodyPr/>
          <a:lstStyle/>
          <a:p>
            <a:fld id="{7554E7CB-8C20-4C9B-927D-9F02A5F84CB3}" type="slidenum">
              <a:rPr lang="ro-RO" smtClean="0"/>
              <a:t>‹#›</a:t>
            </a:fld>
            <a:endParaRPr lang="ro-R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33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4A672-F407-4759-8267-35A207B3FCBB}" type="datetimeFigureOut">
              <a:rPr lang="ro-RO" smtClean="0"/>
              <a:t>27.02.2025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554E7CB-8C20-4C9B-927D-9F02A5F84CB3}" type="slidenum">
              <a:rPr lang="ro-RO" smtClean="0"/>
              <a:t>‹#›</a:t>
            </a:fld>
            <a:endParaRPr lang="ro-RO"/>
          </a:p>
        </p:txBody>
      </p:sp>
    </p:spTree>
    <p:extLst>
      <p:ext uri="{BB962C8B-B14F-4D97-AF65-F5344CB8AC3E}">
        <p14:creationId xmlns:p14="http://schemas.microsoft.com/office/powerpoint/2010/main" val="266390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65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69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spTree>
    <p:extLst>
      <p:ext uri="{BB962C8B-B14F-4D97-AF65-F5344CB8AC3E}">
        <p14:creationId xmlns:p14="http://schemas.microsoft.com/office/powerpoint/2010/main" val="1085855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614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38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98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28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spTree>
    <p:extLst>
      <p:ext uri="{BB962C8B-B14F-4D97-AF65-F5344CB8AC3E}">
        <p14:creationId xmlns:p14="http://schemas.microsoft.com/office/powerpoint/2010/main" val="364833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4A672-F407-4759-8267-35A207B3FCBB}" type="datetimeFigureOut">
              <a:rPr lang="ro-RO" smtClean="0"/>
              <a:t>27.02.2025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554E7CB-8C20-4C9B-927D-9F02A5F84CB3}" type="slidenum">
              <a:rPr lang="ro-RO" smtClean="0"/>
              <a:t>‹#›</a:t>
            </a:fld>
            <a:endParaRPr lang="ro-R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52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44A672-F407-4759-8267-35A207B3FCBB}" type="datetimeFigureOut">
              <a:rPr lang="ro-RO" smtClean="0"/>
              <a:t>27.02.2025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554E7CB-8C20-4C9B-927D-9F02A5F84CB3}" type="slidenum">
              <a:rPr lang="ro-RO" smtClean="0"/>
              <a:t>‹#›</a:t>
            </a:fld>
            <a:endParaRPr lang="ro-RO"/>
          </a:p>
        </p:txBody>
      </p:sp>
    </p:spTree>
    <p:extLst>
      <p:ext uri="{BB962C8B-B14F-4D97-AF65-F5344CB8AC3E}">
        <p14:creationId xmlns:p14="http://schemas.microsoft.com/office/powerpoint/2010/main" val="59413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4A672-F407-4759-8267-35A207B3FCBB}" type="datetimeFigureOut">
              <a:rPr lang="ro-RO" smtClean="0"/>
              <a:t>27.02.2025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554E7CB-8C20-4C9B-927D-9F02A5F84CB3}" type="slidenum">
              <a:rPr lang="ro-RO" smtClean="0"/>
              <a:t>‹#›</a:t>
            </a:fld>
            <a:endParaRPr lang="ro-R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18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4A672-F407-4759-8267-35A207B3FCBB}" type="datetimeFigureOut">
              <a:rPr lang="ro-RO" smtClean="0"/>
              <a:t>27.02.2025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554E7CB-8C20-4C9B-927D-9F02A5F84CB3}"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19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4A672-F407-4759-8267-35A207B3FCBB}" type="datetimeFigureOut">
              <a:rPr lang="ro-RO" smtClean="0"/>
              <a:t>27.02.2025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554E7CB-8C20-4C9B-927D-9F02A5F84CB3}" type="slidenum">
              <a:rPr lang="ro-RO" smtClean="0"/>
              <a:t>‹#›</a:t>
            </a:fld>
            <a:endParaRPr lang="ro-RO"/>
          </a:p>
        </p:txBody>
      </p:sp>
    </p:spTree>
    <p:extLst>
      <p:ext uri="{BB962C8B-B14F-4D97-AF65-F5344CB8AC3E}">
        <p14:creationId xmlns:p14="http://schemas.microsoft.com/office/powerpoint/2010/main" val="386450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4A672-F407-4759-8267-35A207B3FCBB}" type="datetimeFigureOut">
              <a:rPr lang="ro-RO" smtClean="0"/>
              <a:t>27.02.2025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554E7CB-8C20-4C9B-927D-9F02A5F84CB3}" type="slidenum">
              <a:rPr lang="ro-RO" smtClean="0"/>
              <a:t>‹#›</a:t>
            </a:fld>
            <a:endParaRPr lang="ro-R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4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4A672-F407-4759-8267-35A207B3FCBB}" type="datetimeFigureOut">
              <a:rPr lang="ro-RO" smtClean="0"/>
              <a:t>27.02.2025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554E7CB-8C20-4C9B-927D-9F02A5F84CB3}" type="slidenum">
              <a:rPr lang="ro-RO" smtClean="0"/>
              <a:t>‹#›</a:t>
            </a:fld>
            <a:endParaRPr lang="ro-RO"/>
          </a:p>
        </p:txBody>
      </p:sp>
    </p:spTree>
    <p:extLst>
      <p:ext uri="{BB962C8B-B14F-4D97-AF65-F5344CB8AC3E}">
        <p14:creationId xmlns:p14="http://schemas.microsoft.com/office/powerpoint/2010/main" val="237489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44A672-F407-4759-8267-35A207B3FCBB}" type="datetimeFigureOut">
              <a:rPr lang="ro-RO" smtClean="0"/>
              <a:t>27.02.2025</a:t>
            </a:fld>
            <a:endParaRPr lang="ro-R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o-R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54E7CB-8C20-4C9B-927D-9F02A5F84CB3}" type="slidenum">
              <a:rPr lang="ro-RO" smtClean="0"/>
              <a:t>‹#›</a:t>
            </a:fld>
            <a:endParaRPr lang="ro-RO"/>
          </a:p>
        </p:txBody>
      </p:sp>
    </p:spTree>
    <p:extLst>
      <p:ext uri="{BB962C8B-B14F-4D97-AF65-F5344CB8AC3E}">
        <p14:creationId xmlns:p14="http://schemas.microsoft.com/office/powerpoint/2010/main" val="3053056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z="3600" dirty="0" smtClean="0"/>
              <a:t>PLAN INDIVIDUALIZAT DE ÎNVĂȚARE</a:t>
            </a:r>
            <a:endParaRPr lang="ro-RO" sz="3600" dirty="0"/>
          </a:p>
        </p:txBody>
      </p:sp>
      <p:sp>
        <p:nvSpPr>
          <p:cNvPr id="3" name="Subtitle 2"/>
          <p:cNvSpPr>
            <a:spLocks noGrp="1"/>
          </p:cNvSpPr>
          <p:nvPr>
            <p:ph type="subTitle" idx="1"/>
          </p:nvPr>
        </p:nvSpPr>
        <p:spPr/>
        <p:txBody>
          <a:bodyPr/>
          <a:lstStyle/>
          <a:p>
            <a:r>
              <a:rPr lang="ro-RO" dirty="0" smtClean="0"/>
              <a:t>CLASA PREGĂTITOARE</a:t>
            </a:r>
            <a:endParaRPr lang="ro-RO" dirty="0"/>
          </a:p>
        </p:txBody>
      </p:sp>
    </p:spTree>
    <p:extLst>
      <p:ext uri="{BB962C8B-B14F-4D97-AF65-F5344CB8AC3E}">
        <p14:creationId xmlns:p14="http://schemas.microsoft.com/office/powerpoint/2010/main" val="146203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9602" y="886690"/>
            <a:ext cx="10819726" cy="5061527"/>
          </a:xfrm>
          <a:prstGeom prst="rect">
            <a:avLst/>
          </a:prstGeom>
        </p:spPr>
      </p:pic>
      <p:sp>
        <p:nvSpPr>
          <p:cNvPr id="2" name="Title 1"/>
          <p:cNvSpPr>
            <a:spLocks noGrp="1"/>
          </p:cNvSpPr>
          <p:nvPr>
            <p:ph type="title"/>
          </p:nvPr>
        </p:nvSpPr>
        <p:spPr/>
        <p:txBody>
          <a:bodyPr/>
          <a:lstStyle/>
          <a:p>
            <a:r>
              <a:rPr lang="ro-RO" dirty="0" smtClean="0"/>
              <a:t>.</a:t>
            </a:r>
            <a:endParaRPr lang="ro-RO" dirty="0"/>
          </a:p>
        </p:txBody>
      </p:sp>
      <p:sp>
        <p:nvSpPr>
          <p:cNvPr id="3" name="Content Placeholder 2"/>
          <p:cNvSpPr>
            <a:spLocks noGrp="1"/>
          </p:cNvSpPr>
          <p:nvPr>
            <p:ph idx="1"/>
          </p:nvPr>
        </p:nvSpPr>
        <p:spPr/>
        <p:txBody>
          <a:bodyPr/>
          <a:lstStyle/>
          <a:p>
            <a:r>
              <a:rPr lang="ro-RO" dirty="0" smtClean="0"/>
              <a:t>.</a:t>
            </a:r>
            <a:endParaRPr lang="ro-RO" dirty="0"/>
          </a:p>
        </p:txBody>
      </p:sp>
    </p:spTree>
    <p:extLst>
      <p:ext uri="{BB962C8B-B14F-4D97-AF65-F5344CB8AC3E}">
        <p14:creationId xmlns:p14="http://schemas.microsoft.com/office/powerpoint/2010/main" val="109393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60218"/>
            <a:ext cx="9601196" cy="2646217"/>
          </a:xfrm>
        </p:spPr>
        <p:txBody>
          <a:bodyPr>
            <a:normAutofit/>
          </a:bodyPr>
          <a:lstStyle/>
          <a:p>
            <a:r>
              <a:rPr lang="ro-RO" sz="2800" b="1" dirty="0" smtClean="0"/>
              <a:t>DESCRIPTORI DE PERFORMANȚĂ</a:t>
            </a:r>
            <a:endParaRPr lang="ro-RO" sz="2800" b="1" dirty="0"/>
          </a:p>
        </p:txBody>
      </p:sp>
      <p:pic>
        <p:nvPicPr>
          <p:cNvPr id="4" name="Content Placeholder 3"/>
          <p:cNvPicPr>
            <a:picLocks noGrp="1" noChangeAspect="1"/>
          </p:cNvPicPr>
          <p:nvPr>
            <p:ph idx="1"/>
          </p:nvPr>
        </p:nvPicPr>
        <p:blipFill>
          <a:blip r:embed="rId2"/>
          <a:stretch>
            <a:fillRect/>
          </a:stretch>
        </p:blipFill>
        <p:spPr>
          <a:xfrm>
            <a:off x="740282" y="1505527"/>
            <a:ext cx="5179436" cy="4608717"/>
          </a:xfrm>
          <a:prstGeom prst="rect">
            <a:avLst/>
          </a:prstGeom>
        </p:spPr>
      </p:pic>
      <p:pic>
        <p:nvPicPr>
          <p:cNvPr id="5" name="Picture 4"/>
          <p:cNvPicPr>
            <a:picLocks noChangeAspect="1"/>
          </p:cNvPicPr>
          <p:nvPr/>
        </p:nvPicPr>
        <p:blipFill>
          <a:blip r:embed="rId3"/>
          <a:stretch>
            <a:fillRect/>
          </a:stretch>
        </p:blipFill>
        <p:spPr>
          <a:xfrm>
            <a:off x="5828147" y="1693572"/>
            <a:ext cx="5802106" cy="4232626"/>
          </a:xfrm>
          <a:prstGeom prst="rect">
            <a:avLst/>
          </a:prstGeom>
        </p:spPr>
      </p:pic>
    </p:spTree>
    <p:extLst>
      <p:ext uri="{BB962C8B-B14F-4D97-AF65-F5344CB8AC3E}">
        <p14:creationId xmlns:p14="http://schemas.microsoft.com/office/powerpoint/2010/main" val="2402601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09" y="363296"/>
            <a:ext cx="9601196" cy="1303867"/>
          </a:xfrm>
        </p:spPr>
        <p:txBody>
          <a:bodyPr>
            <a:normAutofit/>
          </a:bodyPr>
          <a:lstStyle/>
          <a:p>
            <a:r>
              <a:rPr lang="ro-RO" sz="2800" b="1" dirty="0" smtClean="0"/>
              <a:t>ÎNREGISTRAREA REZULTATELOR</a:t>
            </a:r>
            <a:endParaRPr lang="ro-RO" sz="2800" b="1" dirty="0"/>
          </a:p>
        </p:txBody>
      </p:sp>
      <p:pic>
        <p:nvPicPr>
          <p:cNvPr id="4" name="Content Placeholder 3"/>
          <p:cNvPicPr>
            <a:picLocks noGrp="1" noChangeAspect="1"/>
          </p:cNvPicPr>
          <p:nvPr>
            <p:ph idx="1"/>
          </p:nvPr>
        </p:nvPicPr>
        <p:blipFill>
          <a:blip r:embed="rId2"/>
          <a:stretch>
            <a:fillRect/>
          </a:stretch>
        </p:blipFill>
        <p:spPr>
          <a:xfrm>
            <a:off x="1368577" y="1560945"/>
            <a:ext cx="8957678" cy="4720521"/>
          </a:xfrm>
          <a:prstGeom prst="rect">
            <a:avLst/>
          </a:prstGeom>
        </p:spPr>
      </p:pic>
    </p:spTree>
    <p:extLst>
      <p:ext uri="{BB962C8B-B14F-4D97-AF65-F5344CB8AC3E}">
        <p14:creationId xmlns:p14="http://schemas.microsoft.com/office/powerpoint/2010/main" val="241716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7265" y="1319753"/>
            <a:ext cx="10350631" cy="4200049"/>
          </a:xfrm>
          <a:prstGeom prst="rect">
            <a:avLst/>
          </a:prstGeom>
        </p:spPr>
      </p:pic>
      <p:sp>
        <p:nvSpPr>
          <p:cNvPr id="2" name="Title 1"/>
          <p:cNvSpPr>
            <a:spLocks noGrp="1"/>
          </p:cNvSpPr>
          <p:nvPr>
            <p:ph type="title"/>
          </p:nvPr>
        </p:nvSpPr>
        <p:spPr>
          <a:xfrm>
            <a:off x="1295402" y="982133"/>
            <a:ext cx="2616722" cy="73670"/>
          </a:xfrm>
        </p:spPr>
        <p:txBody>
          <a:bodyPr>
            <a:noAutofit/>
          </a:bodyPr>
          <a:lstStyle/>
          <a:p>
            <a:r>
              <a:rPr lang="ro-RO" sz="900" dirty="0" smtClean="0"/>
              <a:t>.</a:t>
            </a:r>
            <a:endParaRPr lang="ro-RO" sz="900" dirty="0"/>
          </a:p>
        </p:txBody>
      </p:sp>
      <p:sp>
        <p:nvSpPr>
          <p:cNvPr id="7" name="Content Placeholder 6"/>
          <p:cNvSpPr>
            <a:spLocks noGrp="1"/>
          </p:cNvSpPr>
          <p:nvPr>
            <p:ph idx="1"/>
          </p:nvPr>
        </p:nvSpPr>
        <p:spPr/>
        <p:txBody>
          <a:bodyPr>
            <a:normAutofit/>
          </a:bodyPr>
          <a:lstStyle/>
          <a:p>
            <a:r>
              <a:rPr lang="ro-RO" sz="800" dirty="0" smtClean="0"/>
              <a:t>.</a:t>
            </a:r>
            <a:endParaRPr lang="ro-RO" sz="800" dirty="0"/>
          </a:p>
        </p:txBody>
      </p:sp>
    </p:spTree>
    <p:extLst>
      <p:ext uri="{BB962C8B-B14F-4D97-AF65-F5344CB8AC3E}">
        <p14:creationId xmlns:p14="http://schemas.microsoft.com/office/powerpoint/2010/main" val="4022632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1896" y="982133"/>
            <a:ext cx="45719" cy="676986"/>
          </a:xfrm>
        </p:spPr>
        <p:txBody>
          <a:bodyPr>
            <a:normAutofit fontScale="90000"/>
          </a:bodyPr>
          <a:lstStyle/>
          <a:p>
            <a:r>
              <a:rPr lang="ro-RO" dirty="0" smtClean="0"/>
              <a:t>.</a:t>
            </a:r>
            <a:endParaRPr lang="ro-RO" dirty="0"/>
          </a:p>
        </p:txBody>
      </p:sp>
      <p:sp>
        <p:nvSpPr>
          <p:cNvPr id="3" name="Content Placeholder 2"/>
          <p:cNvSpPr>
            <a:spLocks noGrp="1"/>
          </p:cNvSpPr>
          <p:nvPr>
            <p:ph idx="1"/>
          </p:nvPr>
        </p:nvSpPr>
        <p:spPr>
          <a:xfrm>
            <a:off x="9728461" y="5646656"/>
            <a:ext cx="1168135" cy="229212"/>
          </a:xfrm>
        </p:spPr>
        <p:txBody>
          <a:bodyPr>
            <a:normAutofit fontScale="77500" lnSpcReduction="20000"/>
          </a:bodyPr>
          <a:lstStyle/>
          <a:p>
            <a:r>
              <a:rPr lang="ro-RO" sz="800" dirty="0" smtClean="0"/>
              <a:t>                                  .</a:t>
            </a:r>
            <a:endParaRPr lang="ro-RO" sz="800" dirty="0"/>
          </a:p>
        </p:txBody>
      </p:sp>
      <p:pic>
        <p:nvPicPr>
          <p:cNvPr id="4" name="Content Placeholder 5"/>
          <p:cNvPicPr>
            <a:picLocks noChangeAspect="1"/>
          </p:cNvPicPr>
          <p:nvPr/>
        </p:nvPicPr>
        <p:blipFill>
          <a:blip r:embed="rId2"/>
          <a:stretch>
            <a:fillRect/>
          </a:stretch>
        </p:blipFill>
        <p:spPr>
          <a:xfrm>
            <a:off x="1093509" y="575035"/>
            <a:ext cx="9785023" cy="5806911"/>
          </a:xfrm>
          <a:prstGeom prst="rect">
            <a:avLst/>
          </a:prstGeom>
        </p:spPr>
      </p:pic>
    </p:spTree>
    <p:extLst>
      <p:ext uri="{BB962C8B-B14F-4D97-AF65-F5344CB8AC3E}">
        <p14:creationId xmlns:p14="http://schemas.microsoft.com/office/powerpoint/2010/main" val="201481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9753" y="1514765"/>
            <a:ext cx="9653047" cy="3798556"/>
          </a:xfrm>
          <a:prstGeom prst="rect">
            <a:avLst/>
          </a:prstGeom>
        </p:spPr>
      </p:pic>
      <p:sp>
        <p:nvSpPr>
          <p:cNvPr id="2" name="Title 1"/>
          <p:cNvSpPr>
            <a:spLocks noGrp="1"/>
          </p:cNvSpPr>
          <p:nvPr>
            <p:ph type="title"/>
          </p:nvPr>
        </p:nvSpPr>
        <p:spPr/>
        <p:txBody>
          <a:bodyPr>
            <a:normAutofit/>
          </a:bodyPr>
          <a:lstStyle/>
          <a:p>
            <a:r>
              <a:rPr lang="ro-RO" sz="800" dirty="0" smtClean="0"/>
              <a:t>.</a:t>
            </a:r>
            <a:endParaRPr lang="ro-RO" sz="800" dirty="0"/>
          </a:p>
        </p:txBody>
      </p:sp>
      <p:sp>
        <p:nvSpPr>
          <p:cNvPr id="3" name="Content Placeholder 2"/>
          <p:cNvSpPr>
            <a:spLocks noGrp="1"/>
          </p:cNvSpPr>
          <p:nvPr>
            <p:ph idx="1"/>
          </p:nvPr>
        </p:nvSpPr>
        <p:spPr>
          <a:xfrm>
            <a:off x="7645137" y="2556932"/>
            <a:ext cx="3251459" cy="299390"/>
          </a:xfrm>
        </p:spPr>
        <p:txBody>
          <a:bodyPr>
            <a:normAutofit fontScale="70000" lnSpcReduction="20000"/>
          </a:bodyPr>
          <a:lstStyle/>
          <a:p>
            <a:r>
              <a:rPr lang="ro-RO" dirty="0" smtClean="0"/>
              <a:t>.</a:t>
            </a:r>
            <a:endParaRPr lang="ro-RO" dirty="0"/>
          </a:p>
        </p:txBody>
      </p:sp>
    </p:spTree>
    <p:extLst>
      <p:ext uri="{BB962C8B-B14F-4D97-AF65-F5344CB8AC3E}">
        <p14:creationId xmlns:p14="http://schemas.microsoft.com/office/powerpoint/2010/main" val="3175253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0510" y="720435"/>
            <a:ext cx="10576958" cy="4433455"/>
          </a:xfrm>
          <a:prstGeom prst="rect">
            <a:avLst/>
          </a:prstGeom>
        </p:spPr>
      </p:pic>
      <p:sp>
        <p:nvSpPr>
          <p:cNvPr id="2" name="Title 1"/>
          <p:cNvSpPr>
            <a:spLocks noGrp="1"/>
          </p:cNvSpPr>
          <p:nvPr>
            <p:ph type="title"/>
          </p:nvPr>
        </p:nvSpPr>
        <p:spPr>
          <a:xfrm>
            <a:off x="9709608" y="982133"/>
            <a:ext cx="1186990" cy="469596"/>
          </a:xfrm>
        </p:spPr>
        <p:txBody>
          <a:bodyPr>
            <a:normAutofit/>
          </a:bodyPr>
          <a:lstStyle/>
          <a:p>
            <a:r>
              <a:rPr lang="ro-RO" sz="800" dirty="0" smtClean="0"/>
              <a:t>.</a:t>
            </a:r>
            <a:endParaRPr lang="ro-RO" sz="800" dirty="0"/>
          </a:p>
        </p:txBody>
      </p:sp>
      <p:sp>
        <p:nvSpPr>
          <p:cNvPr id="3" name="Content Placeholder 2"/>
          <p:cNvSpPr>
            <a:spLocks noGrp="1"/>
          </p:cNvSpPr>
          <p:nvPr>
            <p:ph idx="1"/>
          </p:nvPr>
        </p:nvSpPr>
        <p:spPr>
          <a:xfrm>
            <a:off x="9191133" y="2556932"/>
            <a:ext cx="1705463" cy="223975"/>
          </a:xfrm>
        </p:spPr>
        <p:txBody>
          <a:bodyPr>
            <a:normAutofit fontScale="40000" lnSpcReduction="20000"/>
          </a:bodyPr>
          <a:lstStyle/>
          <a:p>
            <a:r>
              <a:rPr lang="ro-RO" dirty="0" smtClean="0"/>
              <a:t>.</a:t>
            </a:r>
            <a:endParaRPr lang="ro-RO" dirty="0"/>
          </a:p>
        </p:txBody>
      </p:sp>
    </p:spTree>
    <p:extLst>
      <p:ext uri="{BB962C8B-B14F-4D97-AF65-F5344CB8AC3E}">
        <p14:creationId xmlns:p14="http://schemas.microsoft.com/office/powerpoint/2010/main" val="1003663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4488"/>
            <a:ext cx="9601200" cy="1304925"/>
          </a:xfrm>
        </p:spPr>
        <p:txBody>
          <a:bodyPr>
            <a:normAutofit/>
          </a:bodyPr>
          <a:lstStyle/>
          <a:p>
            <a:r>
              <a:rPr lang="ro-RO" sz="2800" b="1" dirty="0" smtClean="0"/>
              <a:t>                   EVALUAREA INIȚIALĂ</a:t>
            </a:r>
            <a:endParaRPr lang="ro-RO" sz="2800" b="1" dirty="0"/>
          </a:p>
        </p:txBody>
      </p:sp>
      <p:pic>
        <p:nvPicPr>
          <p:cNvPr id="4" name="Content Placeholder 3"/>
          <p:cNvPicPr>
            <a:picLocks noGrp="1" noChangeAspect="1"/>
          </p:cNvPicPr>
          <p:nvPr>
            <p:ph idx="4294967295"/>
          </p:nvPr>
        </p:nvPicPr>
        <p:blipFill>
          <a:blip r:embed="rId2"/>
          <a:stretch>
            <a:fillRect/>
          </a:stretch>
        </p:blipFill>
        <p:spPr>
          <a:xfrm>
            <a:off x="890954" y="1228184"/>
            <a:ext cx="8134350" cy="2722562"/>
          </a:xfrm>
          <a:prstGeom prst="rect">
            <a:avLst/>
          </a:prstGeom>
        </p:spPr>
      </p:pic>
      <p:pic>
        <p:nvPicPr>
          <p:cNvPr id="5" name="Picture 4"/>
          <p:cNvPicPr>
            <a:picLocks noChangeAspect="1"/>
          </p:cNvPicPr>
          <p:nvPr/>
        </p:nvPicPr>
        <p:blipFill>
          <a:blip r:embed="rId3"/>
          <a:stretch>
            <a:fillRect/>
          </a:stretch>
        </p:blipFill>
        <p:spPr>
          <a:xfrm>
            <a:off x="3603312" y="3950746"/>
            <a:ext cx="7822070" cy="2196836"/>
          </a:xfrm>
          <a:prstGeom prst="rect">
            <a:avLst/>
          </a:prstGeom>
        </p:spPr>
      </p:pic>
    </p:spTree>
    <p:extLst>
      <p:ext uri="{BB962C8B-B14F-4D97-AF65-F5344CB8AC3E}">
        <p14:creationId xmlns:p14="http://schemas.microsoft.com/office/powerpoint/2010/main" val="2720458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656492" y="752475"/>
            <a:ext cx="7816850" cy="2092325"/>
          </a:xfrm>
          <a:prstGeom prst="rect">
            <a:avLst/>
          </a:prstGeom>
        </p:spPr>
      </p:pic>
      <p:pic>
        <p:nvPicPr>
          <p:cNvPr id="5" name="Picture 4"/>
          <p:cNvPicPr>
            <a:picLocks noChangeAspect="1"/>
          </p:cNvPicPr>
          <p:nvPr/>
        </p:nvPicPr>
        <p:blipFill>
          <a:blip r:embed="rId3"/>
          <a:stretch>
            <a:fillRect/>
          </a:stretch>
        </p:blipFill>
        <p:spPr>
          <a:xfrm>
            <a:off x="3325091" y="2844800"/>
            <a:ext cx="8091983" cy="3339415"/>
          </a:xfrm>
          <a:prstGeom prst="rect">
            <a:avLst/>
          </a:prstGeom>
        </p:spPr>
      </p:pic>
    </p:spTree>
    <p:extLst>
      <p:ext uri="{BB962C8B-B14F-4D97-AF65-F5344CB8AC3E}">
        <p14:creationId xmlns:p14="http://schemas.microsoft.com/office/powerpoint/2010/main" val="137175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MONITORIZARE ȘI EVALUARE</a:t>
            </a:r>
            <a:endParaRPr lang="ro-RO" sz="2800" b="1" dirty="0"/>
          </a:p>
        </p:txBody>
      </p:sp>
      <p:sp>
        <p:nvSpPr>
          <p:cNvPr id="3" name="Content Placeholder 2"/>
          <p:cNvSpPr>
            <a:spLocks noGrp="1"/>
          </p:cNvSpPr>
          <p:nvPr>
            <p:ph idx="1"/>
          </p:nvPr>
        </p:nvSpPr>
        <p:spPr>
          <a:xfrm>
            <a:off x="1295401" y="2556932"/>
            <a:ext cx="9601196" cy="2448822"/>
          </a:xfrm>
        </p:spPr>
        <p:txBody>
          <a:bodyPr>
            <a:normAutofit fontScale="92500"/>
          </a:bodyPr>
          <a:lstStyle/>
          <a:p>
            <a:r>
              <a:rPr lang="ro-RO" dirty="0" smtClean="0"/>
              <a:t>Evaluări </a:t>
            </a:r>
            <a:r>
              <a:rPr lang="ro-RO" dirty="0"/>
              <a:t>periodice: Evaluări formative prin observație, discuții și fișe de lucru, pentru a monitoriza progresul în timp real și a ajusta planul dacă este necesar.</a:t>
            </a:r>
          </a:p>
          <a:p>
            <a:r>
              <a:rPr lang="ro-RO" dirty="0" smtClean="0"/>
              <a:t>Feedback </a:t>
            </a:r>
            <a:r>
              <a:rPr lang="ro-RO" dirty="0"/>
              <a:t>constant: Întâlniri cu părinții pentru a discuta progresul și pentru a adapta obiectivele și metodele în funcție de dezvoltarea și interesele elevului.</a:t>
            </a:r>
          </a:p>
          <a:p>
            <a:r>
              <a:rPr lang="ro-RO" dirty="0" smtClean="0"/>
              <a:t>Observare </a:t>
            </a:r>
            <a:r>
              <a:rPr lang="ro-RO" dirty="0"/>
              <a:t>continuă: se va urmări progresul elevului pe parcursul activităților zilnice și se vor nota observații despre performanțele și comportamentele acestuia.</a:t>
            </a:r>
          </a:p>
        </p:txBody>
      </p:sp>
    </p:spTree>
    <p:extLst>
      <p:ext uri="{BB962C8B-B14F-4D97-AF65-F5344CB8AC3E}">
        <p14:creationId xmlns:p14="http://schemas.microsoft.com/office/powerpoint/2010/main" val="355056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INFORMAȚII GENERALE</a:t>
            </a:r>
            <a:endParaRPr lang="ro-RO" sz="2800" b="1" dirty="0"/>
          </a:p>
        </p:txBody>
      </p:sp>
      <p:sp>
        <p:nvSpPr>
          <p:cNvPr id="3" name="Content Placeholder 2"/>
          <p:cNvSpPr>
            <a:spLocks noGrp="1"/>
          </p:cNvSpPr>
          <p:nvPr>
            <p:ph idx="1"/>
          </p:nvPr>
        </p:nvSpPr>
        <p:spPr>
          <a:xfrm>
            <a:off x="1324707" y="2556932"/>
            <a:ext cx="9571889" cy="3410114"/>
          </a:xfrm>
        </p:spPr>
        <p:txBody>
          <a:bodyPr>
            <a:normAutofit fontScale="70000" lnSpcReduction="20000"/>
          </a:bodyPr>
          <a:lstStyle/>
          <a:p>
            <a:pPr marL="0" indent="0">
              <a:buNone/>
            </a:pPr>
            <a:r>
              <a:rPr lang="ro-RO" b="1" dirty="0"/>
              <a:t>NUME ȘI PRENUME ELEV:</a:t>
            </a:r>
            <a:r>
              <a:rPr lang="ro-RO" dirty="0"/>
              <a:t> G. M</a:t>
            </a:r>
          </a:p>
          <a:p>
            <a:pPr marL="0" indent="0">
              <a:buNone/>
            </a:pPr>
            <a:r>
              <a:rPr lang="ro-RO" b="1" dirty="0"/>
              <a:t>CLASA:</a:t>
            </a:r>
            <a:r>
              <a:rPr lang="ro-RO" dirty="0"/>
              <a:t> PREGĂTITOARE</a:t>
            </a:r>
          </a:p>
          <a:p>
            <a:pPr marL="0" indent="0">
              <a:buNone/>
            </a:pPr>
            <a:r>
              <a:rPr lang="ro-RO" b="1" dirty="0"/>
              <a:t>AN ȘCOLAR:</a:t>
            </a:r>
            <a:r>
              <a:rPr lang="ro-RO" dirty="0"/>
              <a:t> 2024-2025</a:t>
            </a:r>
          </a:p>
          <a:p>
            <a:pPr marL="0" indent="0">
              <a:buNone/>
            </a:pPr>
            <a:r>
              <a:rPr lang="ro-RO" b="1" dirty="0"/>
              <a:t>NUME ȘI PRENUME CADRU DIDACTIC:</a:t>
            </a:r>
            <a:r>
              <a:rPr lang="ro-RO" dirty="0"/>
              <a:t>  BEJGU VIOLETA</a:t>
            </a:r>
          </a:p>
          <a:p>
            <a:pPr marL="0" indent="0">
              <a:buNone/>
            </a:pPr>
            <a:r>
              <a:rPr lang="ro-RO" b="1" dirty="0"/>
              <a:t>TIPUL PLANULUI:</a:t>
            </a:r>
            <a:r>
              <a:rPr lang="ro-RO" dirty="0"/>
              <a:t> pentru consolidarea cunoștințelor</a:t>
            </a:r>
            <a:r>
              <a:rPr lang="ro-RO" dirty="0" smtClean="0"/>
              <a:t>.</a:t>
            </a:r>
          </a:p>
          <a:p>
            <a:pPr marL="0" indent="0">
              <a:buNone/>
            </a:pPr>
            <a:r>
              <a:rPr lang="ro-RO" b="1" dirty="0"/>
              <a:t>ARIA/ DISCIPLINA DE INTERVENȚIE:</a:t>
            </a:r>
            <a:endParaRPr lang="ro-RO" dirty="0"/>
          </a:p>
          <a:p>
            <a:pPr lvl="0"/>
            <a:r>
              <a:rPr lang="ro-RO" dirty="0"/>
              <a:t>Limbă și comunicare</a:t>
            </a:r>
          </a:p>
          <a:p>
            <a:pPr lvl="0"/>
            <a:r>
              <a:rPr lang="ro-RO" dirty="0"/>
              <a:t>Matematică și științe ale naturii</a:t>
            </a:r>
          </a:p>
          <a:p>
            <a:pPr marL="0" indent="0">
              <a:buNone/>
            </a:pPr>
            <a:r>
              <a:rPr lang="ro-RO" b="1" dirty="0"/>
              <a:t>TIPUL DE INTERVENȚIE: </a:t>
            </a:r>
            <a:endParaRPr lang="ro-RO" dirty="0"/>
          </a:p>
          <a:p>
            <a:pPr lvl="0"/>
            <a:r>
              <a:rPr lang="ro-RO" dirty="0"/>
              <a:t>Activități pentru consolidarea cunoștințelor în timpul orelor de </a:t>
            </a:r>
            <a:r>
              <a:rPr lang="ro-RO" dirty="0" smtClean="0"/>
              <a:t>curs</a:t>
            </a:r>
            <a:endParaRPr lang="ro-RO" dirty="0"/>
          </a:p>
          <a:p>
            <a:endParaRPr lang="ro-RO" dirty="0"/>
          </a:p>
        </p:txBody>
      </p:sp>
      <p:pic>
        <p:nvPicPr>
          <p:cNvPr id="1026" name="Picture 2" descr="Document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29" y="2546839"/>
            <a:ext cx="34290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5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REVIZUIREA ȘI AJUSTAREA PLANULUI</a:t>
            </a:r>
            <a:endParaRPr lang="ro-RO" sz="2800" b="1" dirty="0"/>
          </a:p>
        </p:txBody>
      </p:sp>
      <p:sp>
        <p:nvSpPr>
          <p:cNvPr id="3" name="Content Placeholder 2"/>
          <p:cNvSpPr>
            <a:spLocks noGrp="1"/>
          </p:cNvSpPr>
          <p:nvPr>
            <p:ph idx="1"/>
          </p:nvPr>
        </p:nvSpPr>
        <p:spPr>
          <a:xfrm>
            <a:off x="1295401" y="2556932"/>
            <a:ext cx="9601196" cy="2917745"/>
          </a:xfrm>
        </p:spPr>
        <p:txBody>
          <a:bodyPr>
            <a:normAutofit fontScale="92500" lnSpcReduction="10000"/>
          </a:bodyPr>
          <a:lstStyle/>
          <a:p>
            <a:r>
              <a:rPr lang="ro-RO" dirty="0"/>
              <a:t>Planul trebuie să fie flexibil și să permită ajustări pe parcurs, în funcție de progresul și reacțiile elevului. La fiecare sfârșit de modul (sau mai devreme, dacă este necesar), se va realiza o evaluare globală a progresului și se va decide dacă este necesară actualizarea obiectivelor și a activităților.</a:t>
            </a:r>
          </a:p>
          <a:p>
            <a:r>
              <a:rPr lang="ro-RO" dirty="0" smtClean="0"/>
              <a:t> </a:t>
            </a:r>
            <a:r>
              <a:rPr lang="ro-RO" dirty="0"/>
              <a:t>Periodicitate: Planul va fi revizuit constant sau după necesități, în funcție de progresul elevului.</a:t>
            </a:r>
          </a:p>
          <a:p>
            <a:r>
              <a:rPr lang="ro-RO" dirty="0" smtClean="0"/>
              <a:t> </a:t>
            </a:r>
            <a:r>
              <a:rPr lang="ro-RO" dirty="0"/>
              <a:t>Ajustări: Modificări ale obiectivelor și metodelor de învățare pentru a asigura o dezvoltare constantă și eficientă.</a:t>
            </a:r>
          </a:p>
        </p:txBody>
      </p:sp>
    </p:spTree>
    <p:extLst>
      <p:ext uri="{BB962C8B-B14F-4D97-AF65-F5344CB8AC3E}">
        <p14:creationId xmlns:p14="http://schemas.microsoft.com/office/powerpoint/2010/main" val="1783543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OBIECTIVE EDUCAȚIONALE PERSONALIZATE</a:t>
            </a:r>
            <a:endParaRPr lang="ro-RO" sz="2800" b="1" dirty="0"/>
          </a:p>
        </p:txBody>
      </p:sp>
      <p:sp>
        <p:nvSpPr>
          <p:cNvPr id="3" name="Content Placeholder 2"/>
          <p:cNvSpPr>
            <a:spLocks noGrp="1"/>
          </p:cNvSpPr>
          <p:nvPr>
            <p:ph idx="1"/>
          </p:nvPr>
        </p:nvSpPr>
        <p:spPr>
          <a:xfrm>
            <a:off x="1295401" y="2391508"/>
            <a:ext cx="9601196" cy="3810000"/>
          </a:xfrm>
        </p:spPr>
        <p:txBody>
          <a:bodyPr>
            <a:normAutofit fontScale="70000" lnSpcReduction="20000"/>
          </a:bodyPr>
          <a:lstStyle/>
          <a:p>
            <a:pPr marL="0" indent="0">
              <a:buNone/>
            </a:pPr>
            <a:r>
              <a:rPr lang="ro-RO" b="1" dirty="0" smtClean="0"/>
              <a:t>COMUNICARE ÎN LIMBA ROMÂNĂ: </a:t>
            </a:r>
            <a:endParaRPr lang="ro-RO" b="1" dirty="0"/>
          </a:p>
          <a:p>
            <a:pPr lvl="0"/>
            <a:r>
              <a:rPr lang="ro-RO" dirty="0"/>
              <a:t>Îmbogățirea vocabularului prin citirea de povești mai complexe și compunerea unor povești scurte proprii;</a:t>
            </a:r>
          </a:p>
          <a:p>
            <a:pPr lvl="0"/>
            <a:r>
              <a:rPr lang="ro-RO" dirty="0"/>
              <a:t>Îmbunătățirea abilităților de scriere a semnelor grafice;</a:t>
            </a:r>
          </a:p>
          <a:p>
            <a:pPr lvl="0"/>
            <a:r>
              <a:rPr lang="ro-RO" dirty="0"/>
              <a:t>Dezvoltarea capacității de despărțire corectă în silabe și a auzului fonematic;</a:t>
            </a:r>
          </a:p>
          <a:p>
            <a:pPr lvl="0"/>
            <a:r>
              <a:rPr lang="ro-RO" dirty="0"/>
              <a:t>Formularea corectă a propozițiilor.</a:t>
            </a:r>
          </a:p>
          <a:p>
            <a:pPr marL="0" indent="0">
              <a:buNone/>
            </a:pPr>
            <a:r>
              <a:rPr lang="ro-RO" dirty="0"/>
              <a:t> </a:t>
            </a:r>
            <a:r>
              <a:rPr lang="ro-RO" b="1" dirty="0" smtClean="0"/>
              <a:t>MATEMATICĂ ȘI EXPLORAREA MEDIULUI: </a:t>
            </a:r>
            <a:endParaRPr lang="ro-RO" b="1" dirty="0"/>
          </a:p>
          <a:p>
            <a:pPr lvl="0"/>
            <a:r>
              <a:rPr lang="ro-RO" dirty="0"/>
              <a:t>Recunoașterea, formarea, citirea, scrierea, compararea, ordonarea numerelor de la 0-31;</a:t>
            </a:r>
          </a:p>
          <a:p>
            <a:pPr lvl="0"/>
            <a:r>
              <a:rPr lang="ro-RO" dirty="0"/>
              <a:t>Recunoașterea formelor geometrice (cerc, pătrat, triunghi, dreptunghi);</a:t>
            </a:r>
          </a:p>
          <a:p>
            <a:pPr lvl="0"/>
            <a:r>
              <a:rPr lang="ro-RO" dirty="0"/>
              <a:t>Identificarea pozițiilor spațiale;</a:t>
            </a:r>
          </a:p>
          <a:p>
            <a:pPr lvl="0"/>
            <a:r>
              <a:rPr lang="ro-RO" dirty="0"/>
              <a:t>Observarea schimbărilor din mediul apropiat.</a:t>
            </a:r>
          </a:p>
          <a:p>
            <a:endParaRPr lang="ro-RO" dirty="0"/>
          </a:p>
        </p:txBody>
      </p:sp>
      <p:pic>
        <p:nvPicPr>
          <p:cNvPr id="4098" name="Picture 2" descr="Obiective de Marketing pentru un Magazin Online ▷ DoA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1" y="4208585"/>
            <a:ext cx="2529878" cy="198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2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PROGRAMUL DE INTERVENȚIE</a:t>
            </a:r>
            <a:endParaRPr lang="ro-RO" sz="2800" b="1" dirty="0"/>
          </a:p>
        </p:txBody>
      </p:sp>
      <p:sp>
        <p:nvSpPr>
          <p:cNvPr id="3" name="Content Placeholder 2"/>
          <p:cNvSpPr>
            <a:spLocks noGrp="1"/>
          </p:cNvSpPr>
          <p:nvPr>
            <p:ph idx="1"/>
          </p:nvPr>
        </p:nvSpPr>
        <p:spPr>
          <a:xfrm>
            <a:off x="1336431" y="2051538"/>
            <a:ext cx="9560166" cy="4630616"/>
          </a:xfrm>
        </p:spPr>
        <p:txBody>
          <a:bodyPr>
            <a:normAutofit fontScale="70000" lnSpcReduction="20000"/>
          </a:bodyPr>
          <a:lstStyle/>
          <a:p>
            <a:pPr marL="0" indent="0">
              <a:buNone/>
            </a:pPr>
            <a:r>
              <a:rPr lang="ro-RO" b="1" dirty="0" smtClean="0"/>
              <a:t>Comunicare </a:t>
            </a:r>
            <a:r>
              <a:rPr lang="ro-RO" b="1" dirty="0"/>
              <a:t>în limba română:</a:t>
            </a:r>
          </a:p>
          <a:p>
            <a:r>
              <a:rPr lang="ro-RO" dirty="0" smtClean="0"/>
              <a:t>Citire</a:t>
            </a:r>
            <a:r>
              <a:rPr lang="ro-RO" dirty="0"/>
              <a:t>: Introducerea de sarcini complexe, ce contribuie la segmentarea fonetică și stimulează vocabularul elevilor. Organizarea sesiunilor de lectură cu întrebări și discuții despre personaje și acțiune, pe baza unui suport vizual.</a:t>
            </a:r>
          </a:p>
          <a:p>
            <a:r>
              <a:rPr lang="ro-RO" dirty="0" smtClean="0"/>
              <a:t>Scriere</a:t>
            </a:r>
            <a:r>
              <a:rPr lang="ro-RO" dirty="0"/>
              <a:t>: Îmbunătățirea abilităților de scriere prin exerciții variate de trasare, de scriere a literelor pe tăblițe sau pe nisip, făină</a:t>
            </a:r>
            <a:r>
              <a:rPr lang="ro-RO" dirty="0" smtClean="0"/>
              <a:t>.</a:t>
            </a:r>
          </a:p>
          <a:p>
            <a:pPr marL="0" indent="0">
              <a:buNone/>
            </a:pPr>
            <a:r>
              <a:rPr lang="ro-RO" b="1" dirty="0" smtClean="0"/>
              <a:t>Matematică </a:t>
            </a:r>
            <a:r>
              <a:rPr lang="ro-RO" b="1" dirty="0"/>
              <a:t>și explorarea mediului:</a:t>
            </a:r>
          </a:p>
          <a:p>
            <a:r>
              <a:rPr lang="ro-RO" dirty="0" smtClean="0"/>
              <a:t>Utilizarea </a:t>
            </a:r>
            <a:r>
              <a:rPr lang="ro-RO" dirty="0"/>
              <a:t>de jocuri de logică și puzzle-uri;</a:t>
            </a:r>
          </a:p>
          <a:p>
            <a:r>
              <a:rPr lang="ro-RO" dirty="0" smtClean="0"/>
              <a:t>Exersarea </a:t>
            </a:r>
            <a:r>
              <a:rPr lang="ro-RO" dirty="0"/>
              <a:t>numărării prin utilizarea obiectelor din mediul apropiat;</a:t>
            </a:r>
          </a:p>
          <a:p>
            <a:r>
              <a:rPr lang="ro-RO" dirty="0" smtClean="0"/>
              <a:t>Activități </a:t>
            </a:r>
            <a:r>
              <a:rPr lang="ro-RO" dirty="0"/>
              <a:t>care permit observarea și experimentarea unor fenomene simple din natură (de exemplu, ciclul de viață al plantelor, experimente cu apă și nisip);</a:t>
            </a:r>
          </a:p>
          <a:p>
            <a:r>
              <a:rPr lang="ro-RO" dirty="0" smtClean="0"/>
              <a:t>Ateliere </a:t>
            </a:r>
            <a:r>
              <a:rPr lang="ro-RO" dirty="0"/>
              <a:t>de creație: Folosirea de materiale diverse pentru a crea proiecte artistice care stimulează creativitatea (de exemplu, colaje, pictură pe materiale neconvenționale);</a:t>
            </a:r>
          </a:p>
          <a:p>
            <a:r>
              <a:rPr lang="ro-RO" dirty="0" smtClean="0"/>
              <a:t>Construirea </a:t>
            </a:r>
            <a:r>
              <a:rPr lang="ro-RO" dirty="0"/>
              <a:t>unor proiecte: Confecționarea unor obiecte utile sau decorative (de exemplu, rame foto, decorațiuni de sărbători), pentru a dezvolta îndemânarea și creativitatea.</a:t>
            </a:r>
          </a:p>
          <a:p>
            <a:endParaRPr lang="ro-RO" dirty="0"/>
          </a:p>
        </p:txBody>
      </p:sp>
      <p:pic>
        <p:nvPicPr>
          <p:cNvPr id="3074" name="Picture 2" descr="Program vobra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661" y="726831"/>
            <a:ext cx="2309445" cy="115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24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36431" y="1230923"/>
            <a:ext cx="9566031" cy="4911969"/>
          </a:xfrm>
        </p:spPr>
        <p:txBody>
          <a:bodyPr>
            <a:normAutofit fontScale="70000" lnSpcReduction="20000"/>
          </a:bodyPr>
          <a:lstStyle/>
          <a:p>
            <a:pPr marL="0" indent="0">
              <a:buNone/>
            </a:pPr>
            <a:r>
              <a:rPr lang="ro-RO" b="1" dirty="0" smtClean="0"/>
              <a:t>COMUNICARE ÎN LIMBA ROMÂNĂ:</a:t>
            </a:r>
            <a:endParaRPr lang="ro-RO" dirty="0"/>
          </a:p>
          <a:p>
            <a:pPr lvl="0"/>
            <a:r>
              <a:rPr lang="en-US" dirty="0" err="1"/>
              <a:t>atenția</a:t>
            </a:r>
            <a:r>
              <a:rPr lang="en-US" dirty="0"/>
              <a:t> </a:t>
            </a:r>
            <a:r>
              <a:rPr lang="en-US" dirty="0" err="1"/>
              <a:t>și</a:t>
            </a:r>
            <a:r>
              <a:rPr lang="en-US" dirty="0"/>
              <a:t> </a:t>
            </a:r>
            <a:r>
              <a:rPr lang="en-US" dirty="0" err="1"/>
              <a:t>capacitatea</a:t>
            </a:r>
            <a:r>
              <a:rPr lang="en-US" dirty="0"/>
              <a:t> de </a:t>
            </a:r>
            <a:r>
              <a:rPr lang="en-US" dirty="0" err="1"/>
              <a:t>concentrare</a:t>
            </a:r>
            <a:r>
              <a:rPr lang="en-US" dirty="0"/>
              <a:t> s-au </a:t>
            </a:r>
            <a:r>
              <a:rPr lang="en-US" dirty="0" err="1"/>
              <a:t>îmbunătățit</a:t>
            </a:r>
            <a:r>
              <a:rPr lang="en-US" dirty="0"/>
              <a:t>;</a:t>
            </a:r>
            <a:endParaRPr lang="ro-RO" dirty="0"/>
          </a:p>
          <a:p>
            <a:pPr lvl="0"/>
            <a:r>
              <a:rPr lang="en-US" dirty="0" err="1"/>
              <a:t>eleva</a:t>
            </a:r>
            <a:r>
              <a:rPr lang="en-US" dirty="0"/>
              <a:t> </a:t>
            </a:r>
            <a:r>
              <a:rPr lang="en-US" dirty="0" err="1"/>
              <a:t>desparte</a:t>
            </a:r>
            <a:r>
              <a:rPr lang="en-US" dirty="0"/>
              <a:t> </a:t>
            </a:r>
            <a:r>
              <a:rPr lang="en-US" dirty="0" err="1"/>
              <a:t>corect</a:t>
            </a:r>
            <a:r>
              <a:rPr lang="en-US" dirty="0"/>
              <a:t> </a:t>
            </a:r>
            <a:r>
              <a:rPr lang="en-US" dirty="0" err="1"/>
              <a:t>în</a:t>
            </a:r>
            <a:r>
              <a:rPr lang="en-US" dirty="0"/>
              <a:t> </a:t>
            </a:r>
            <a:r>
              <a:rPr lang="en-US" dirty="0" err="1"/>
              <a:t>silabe</a:t>
            </a:r>
            <a:r>
              <a:rPr lang="en-US" dirty="0"/>
              <a:t> </a:t>
            </a:r>
            <a:r>
              <a:rPr lang="en-US" dirty="0" err="1"/>
              <a:t>și</a:t>
            </a:r>
            <a:r>
              <a:rPr lang="en-US" dirty="0"/>
              <a:t>  </a:t>
            </a:r>
            <a:r>
              <a:rPr lang="en-US" dirty="0" err="1"/>
              <a:t>auzul</a:t>
            </a:r>
            <a:r>
              <a:rPr lang="en-US" dirty="0"/>
              <a:t> </a:t>
            </a:r>
            <a:r>
              <a:rPr lang="en-US" dirty="0" err="1"/>
              <a:t>fonematic</a:t>
            </a:r>
            <a:r>
              <a:rPr lang="en-US" dirty="0"/>
              <a:t> </a:t>
            </a:r>
            <a:r>
              <a:rPr lang="en-US" dirty="0" err="1"/>
              <a:t>este</a:t>
            </a:r>
            <a:r>
              <a:rPr lang="en-US" dirty="0"/>
              <a:t> bine </a:t>
            </a:r>
            <a:r>
              <a:rPr lang="en-US" dirty="0" err="1"/>
              <a:t>dezvoltat</a:t>
            </a:r>
            <a:r>
              <a:rPr lang="en-US" dirty="0"/>
              <a:t>;</a:t>
            </a:r>
            <a:endParaRPr lang="ro-RO" dirty="0"/>
          </a:p>
          <a:p>
            <a:pPr lvl="0"/>
            <a:r>
              <a:rPr lang="en-US" dirty="0"/>
              <a:t>s-au </a:t>
            </a:r>
            <a:r>
              <a:rPr lang="en-US" dirty="0" err="1"/>
              <a:t>îmbunătățit</a:t>
            </a:r>
            <a:r>
              <a:rPr lang="en-US" dirty="0"/>
              <a:t> </a:t>
            </a:r>
            <a:r>
              <a:rPr lang="en-US" dirty="0" err="1"/>
              <a:t>abilitățile</a:t>
            </a:r>
            <a:r>
              <a:rPr lang="en-US" dirty="0"/>
              <a:t> de </a:t>
            </a:r>
            <a:r>
              <a:rPr lang="en-US" dirty="0" err="1"/>
              <a:t>scriere</a:t>
            </a:r>
            <a:r>
              <a:rPr lang="en-US" dirty="0"/>
              <a:t> a </a:t>
            </a:r>
            <a:r>
              <a:rPr lang="en-US" dirty="0" err="1"/>
              <a:t>semnelor</a:t>
            </a:r>
            <a:r>
              <a:rPr lang="en-US" dirty="0"/>
              <a:t> </a:t>
            </a:r>
            <a:r>
              <a:rPr lang="en-US" dirty="0" err="1"/>
              <a:t>grafice</a:t>
            </a:r>
            <a:r>
              <a:rPr lang="en-US" dirty="0"/>
              <a:t> </a:t>
            </a:r>
            <a:r>
              <a:rPr lang="en-US" dirty="0" err="1"/>
              <a:t>în</a:t>
            </a:r>
            <a:r>
              <a:rPr lang="en-US" dirty="0"/>
              <a:t> </a:t>
            </a:r>
            <a:r>
              <a:rPr lang="en-US" dirty="0" err="1"/>
              <a:t>spațiul</a:t>
            </a:r>
            <a:r>
              <a:rPr lang="en-US" dirty="0"/>
              <a:t> </a:t>
            </a:r>
            <a:r>
              <a:rPr lang="en-US" dirty="0" err="1"/>
              <a:t>dat</a:t>
            </a:r>
            <a:r>
              <a:rPr lang="en-US" dirty="0" smtClean="0"/>
              <a:t>;</a:t>
            </a:r>
            <a:endParaRPr lang="ro-RO" dirty="0"/>
          </a:p>
          <a:p>
            <a:pPr lvl="0"/>
            <a:r>
              <a:rPr lang="en-US" dirty="0" err="1"/>
              <a:t>Eleva</a:t>
            </a:r>
            <a:r>
              <a:rPr lang="en-US" dirty="0"/>
              <a:t> </a:t>
            </a:r>
            <a:r>
              <a:rPr lang="en-US" dirty="0" err="1"/>
              <a:t>formulează</a:t>
            </a:r>
            <a:r>
              <a:rPr lang="en-US" dirty="0"/>
              <a:t> </a:t>
            </a:r>
            <a:r>
              <a:rPr lang="en-US" dirty="0" err="1"/>
              <a:t>propoziții</a:t>
            </a:r>
            <a:r>
              <a:rPr lang="en-US" dirty="0"/>
              <a:t> </a:t>
            </a:r>
            <a:r>
              <a:rPr lang="en-US" dirty="0" err="1"/>
              <a:t>enunțiative</a:t>
            </a:r>
            <a:r>
              <a:rPr lang="en-US" dirty="0"/>
              <a:t> </a:t>
            </a:r>
            <a:r>
              <a:rPr lang="en-US" dirty="0" err="1"/>
              <a:t>și</a:t>
            </a:r>
            <a:r>
              <a:rPr lang="en-US" dirty="0"/>
              <a:t> </a:t>
            </a:r>
            <a:r>
              <a:rPr lang="en-US" dirty="0" err="1"/>
              <a:t>interogative</a:t>
            </a:r>
            <a:r>
              <a:rPr lang="en-US" dirty="0"/>
              <a:t> cu </a:t>
            </a:r>
            <a:r>
              <a:rPr lang="en-US" dirty="0" err="1"/>
              <a:t>intonația</a:t>
            </a:r>
            <a:r>
              <a:rPr lang="en-US" dirty="0"/>
              <a:t> </a:t>
            </a:r>
            <a:r>
              <a:rPr lang="en-US" dirty="0" err="1"/>
              <a:t>potrivită</a:t>
            </a:r>
            <a:r>
              <a:rPr lang="en-US" dirty="0"/>
              <a:t>.</a:t>
            </a:r>
            <a:endParaRPr lang="ro-RO" dirty="0"/>
          </a:p>
          <a:p>
            <a:pPr lvl="0"/>
            <a:r>
              <a:rPr lang="en-US" dirty="0" err="1"/>
              <a:t>Recunoaște</a:t>
            </a:r>
            <a:r>
              <a:rPr lang="en-US" dirty="0"/>
              <a:t> </a:t>
            </a:r>
            <a:r>
              <a:rPr lang="en-US" dirty="0" err="1"/>
              <a:t>literele</a:t>
            </a:r>
            <a:r>
              <a:rPr lang="en-US" dirty="0"/>
              <a:t> </a:t>
            </a:r>
            <a:r>
              <a:rPr lang="en-US" dirty="0" err="1"/>
              <a:t>învățate</a:t>
            </a:r>
            <a:r>
              <a:rPr lang="en-US" dirty="0"/>
              <a:t> </a:t>
            </a:r>
            <a:r>
              <a:rPr lang="en-US" dirty="0" err="1"/>
              <a:t>și</a:t>
            </a:r>
            <a:r>
              <a:rPr lang="en-US" dirty="0"/>
              <a:t> </a:t>
            </a:r>
            <a:r>
              <a:rPr lang="en-US" dirty="0" err="1"/>
              <a:t>citește</a:t>
            </a:r>
            <a:r>
              <a:rPr lang="en-US" dirty="0"/>
              <a:t> </a:t>
            </a:r>
            <a:r>
              <a:rPr lang="en-US" dirty="0" err="1"/>
              <a:t>cuvinte</a:t>
            </a:r>
            <a:r>
              <a:rPr lang="en-US" dirty="0"/>
              <a:t> </a:t>
            </a:r>
            <a:r>
              <a:rPr lang="en-US" dirty="0" err="1"/>
              <a:t>pe</a:t>
            </a:r>
            <a:r>
              <a:rPr lang="en-US" dirty="0"/>
              <a:t> </a:t>
            </a:r>
            <a:r>
              <a:rPr lang="en-US" dirty="0" err="1"/>
              <a:t>silabe</a:t>
            </a:r>
            <a:r>
              <a:rPr lang="en-US" dirty="0"/>
              <a:t>.</a:t>
            </a:r>
            <a:endParaRPr lang="ro-RO" dirty="0"/>
          </a:p>
          <a:p>
            <a:pPr marL="0" indent="0">
              <a:buNone/>
            </a:pPr>
            <a:endParaRPr lang="ro-RO" dirty="0"/>
          </a:p>
          <a:p>
            <a:pPr marL="0" indent="0">
              <a:buNone/>
            </a:pPr>
            <a:r>
              <a:rPr lang="ro-RO" b="1" dirty="0"/>
              <a:t>MATEMATICĂ ȘI EXPLORAREA MEDIULUI </a:t>
            </a:r>
            <a:r>
              <a:rPr lang="ro-RO" b="1" dirty="0" smtClean="0"/>
              <a:t>:</a:t>
            </a:r>
            <a:endParaRPr lang="ro-RO" dirty="0"/>
          </a:p>
          <a:p>
            <a:pPr lvl="0"/>
            <a:r>
              <a:rPr lang="en-US" dirty="0" err="1"/>
              <a:t>eleva</a:t>
            </a:r>
            <a:r>
              <a:rPr lang="en-US" dirty="0"/>
              <a:t> </a:t>
            </a:r>
            <a:r>
              <a:rPr lang="en-US" dirty="0" err="1"/>
              <a:t>recunoaște</a:t>
            </a:r>
            <a:r>
              <a:rPr lang="en-US" dirty="0"/>
              <a:t> </a:t>
            </a:r>
            <a:r>
              <a:rPr lang="en-US" dirty="0" err="1"/>
              <a:t>și</a:t>
            </a:r>
            <a:r>
              <a:rPr lang="en-US" dirty="0"/>
              <a:t> </a:t>
            </a:r>
            <a:r>
              <a:rPr lang="en-US" dirty="0" err="1"/>
              <a:t>citește</a:t>
            </a:r>
            <a:r>
              <a:rPr lang="en-US" dirty="0"/>
              <a:t> </a:t>
            </a:r>
            <a:r>
              <a:rPr lang="en-US" dirty="0" err="1"/>
              <a:t>corect</a:t>
            </a:r>
            <a:r>
              <a:rPr lang="en-US" dirty="0"/>
              <a:t> </a:t>
            </a:r>
            <a:r>
              <a:rPr lang="en-US" dirty="0" err="1"/>
              <a:t>numerele</a:t>
            </a:r>
            <a:r>
              <a:rPr lang="en-US" dirty="0"/>
              <a:t> 0-31;</a:t>
            </a:r>
            <a:endParaRPr lang="ro-RO" dirty="0"/>
          </a:p>
          <a:p>
            <a:pPr lvl="0"/>
            <a:r>
              <a:rPr lang="en-US" dirty="0" err="1"/>
              <a:t>numără</a:t>
            </a:r>
            <a:r>
              <a:rPr lang="en-US" dirty="0"/>
              <a:t> </a:t>
            </a:r>
            <a:r>
              <a:rPr lang="en-US" dirty="0" err="1"/>
              <a:t>corect</a:t>
            </a:r>
            <a:r>
              <a:rPr lang="en-US" dirty="0"/>
              <a:t> de la 0 la 31, </a:t>
            </a:r>
            <a:r>
              <a:rPr lang="en-US" dirty="0" err="1"/>
              <a:t>crescător</a:t>
            </a:r>
            <a:r>
              <a:rPr lang="en-US" dirty="0"/>
              <a:t> </a:t>
            </a:r>
            <a:r>
              <a:rPr lang="en-US" dirty="0" err="1"/>
              <a:t>și</a:t>
            </a:r>
            <a:r>
              <a:rPr lang="en-US" dirty="0"/>
              <a:t> </a:t>
            </a:r>
            <a:r>
              <a:rPr lang="en-US" dirty="0" err="1"/>
              <a:t>descrescător</a:t>
            </a:r>
            <a:r>
              <a:rPr lang="en-US" dirty="0"/>
              <a:t>;</a:t>
            </a:r>
            <a:endParaRPr lang="ro-RO" dirty="0"/>
          </a:p>
          <a:p>
            <a:pPr lvl="0"/>
            <a:r>
              <a:rPr lang="en-US" dirty="0" err="1"/>
              <a:t>efectuează</a:t>
            </a:r>
            <a:r>
              <a:rPr lang="en-US" dirty="0"/>
              <a:t> </a:t>
            </a:r>
            <a:r>
              <a:rPr lang="en-US" dirty="0" err="1"/>
              <a:t>operații</a:t>
            </a:r>
            <a:r>
              <a:rPr lang="en-US" dirty="0"/>
              <a:t> cu </a:t>
            </a:r>
            <a:r>
              <a:rPr lang="en-US" dirty="0" err="1"/>
              <a:t>adunări</a:t>
            </a:r>
            <a:r>
              <a:rPr lang="en-US" dirty="0"/>
              <a:t>/ </a:t>
            </a:r>
            <a:r>
              <a:rPr lang="en-US" dirty="0" err="1"/>
              <a:t>scăderi</a:t>
            </a:r>
            <a:r>
              <a:rPr lang="en-US" dirty="0"/>
              <a:t> cu 1-5 </a:t>
            </a:r>
            <a:r>
              <a:rPr lang="en-US" dirty="0" err="1"/>
              <a:t>unități</a:t>
            </a:r>
            <a:r>
              <a:rPr lang="en-US" dirty="0"/>
              <a:t> cu </a:t>
            </a:r>
            <a:r>
              <a:rPr lang="en-US" dirty="0" err="1"/>
              <a:t>sprijin</a:t>
            </a:r>
            <a:r>
              <a:rPr lang="en-US" dirty="0"/>
              <a:t>, cu </a:t>
            </a:r>
            <a:r>
              <a:rPr lang="en-US" dirty="0" err="1"/>
              <a:t>obiecte</a:t>
            </a:r>
            <a:r>
              <a:rPr lang="en-US" dirty="0"/>
              <a:t>, </a:t>
            </a:r>
            <a:r>
              <a:rPr lang="en-US" dirty="0" err="1"/>
              <a:t>degete</a:t>
            </a:r>
            <a:r>
              <a:rPr lang="en-US" dirty="0"/>
              <a:t>, </a:t>
            </a:r>
            <a:r>
              <a:rPr lang="en-US" dirty="0" err="1"/>
              <a:t>scara</a:t>
            </a:r>
            <a:r>
              <a:rPr lang="en-US" dirty="0"/>
              <a:t> </a:t>
            </a:r>
            <a:r>
              <a:rPr lang="en-US" dirty="0" err="1"/>
              <a:t>numerică</a:t>
            </a:r>
            <a:r>
              <a:rPr lang="en-US" dirty="0"/>
              <a:t>, </a:t>
            </a:r>
            <a:r>
              <a:rPr lang="en-US" dirty="0" err="1"/>
              <a:t>prin</a:t>
            </a:r>
            <a:r>
              <a:rPr lang="en-US" dirty="0"/>
              <a:t> </a:t>
            </a:r>
            <a:r>
              <a:rPr lang="en-US" dirty="0" err="1"/>
              <a:t>numărare</a:t>
            </a:r>
            <a:r>
              <a:rPr lang="en-US" dirty="0"/>
              <a:t>;</a:t>
            </a:r>
            <a:endParaRPr lang="ro-RO" dirty="0"/>
          </a:p>
          <a:p>
            <a:pPr lvl="0"/>
            <a:r>
              <a:rPr lang="en-US" dirty="0"/>
              <a:t>se </a:t>
            </a:r>
            <a:r>
              <a:rPr lang="en-US" dirty="0" err="1"/>
              <a:t>orientează</a:t>
            </a:r>
            <a:r>
              <a:rPr lang="en-US" dirty="0"/>
              <a:t> </a:t>
            </a:r>
            <a:r>
              <a:rPr lang="en-US" dirty="0" err="1"/>
              <a:t>corect</a:t>
            </a:r>
            <a:r>
              <a:rPr lang="en-US" dirty="0"/>
              <a:t> </a:t>
            </a:r>
            <a:r>
              <a:rPr lang="en-US" dirty="0" err="1"/>
              <a:t>în</a:t>
            </a:r>
            <a:r>
              <a:rPr lang="en-US" dirty="0"/>
              <a:t> </a:t>
            </a:r>
            <a:r>
              <a:rPr lang="en-US" dirty="0" err="1"/>
              <a:t>spațiu</a:t>
            </a:r>
            <a:r>
              <a:rPr lang="en-US" dirty="0"/>
              <a:t> </a:t>
            </a:r>
            <a:r>
              <a:rPr lang="en-US" dirty="0" err="1"/>
              <a:t>folosind</a:t>
            </a:r>
            <a:r>
              <a:rPr lang="en-US" dirty="0"/>
              <a:t> </a:t>
            </a:r>
            <a:r>
              <a:rPr lang="en-US" dirty="0" err="1"/>
              <a:t>termenii</a:t>
            </a:r>
            <a:r>
              <a:rPr lang="en-US" dirty="0"/>
              <a:t> </a:t>
            </a:r>
            <a:r>
              <a:rPr lang="en-US" dirty="0" err="1"/>
              <a:t>spațiali</a:t>
            </a:r>
            <a:r>
              <a:rPr lang="en-US" dirty="0"/>
              <a:t> </a:t>
            </a:r>
            <a:r>
              <a:rPr lang="en-US" dirty="0" err="1"/>
              <a:t>în</a:t>
            </a:r>
            <a:r>
              <a:rPr lang="en-US" dirty="0"/>
              <a:t> </a:t>
            </a:r>
            <a:r>
              <a:rPr lang="en-US" dirty="0" err="1"/>
              <a:t>față</a:t>
            </a:r>
            <a:r>
              <a:rPr lang="en-US" dirty="0"/>
              <a:t>, </a:t>
            </a:r>
            <a:r>
              <a:rPr lang="en-US" dirty="0" err="1"/>
              <a:t>în</a:t>
            </a:r>
            <a:r>
              <a:rPr lang="en-US" dirty="0"/>
              <a:t> spate, </a:t>
            </a:r>
            <a:r>
              <a:rPr lang="en-US" dirty="0" err="1"/>
              <a:t>stânga</a:t>
            </a:r>
            <a:r>
              <a:rPr lang="en-US" dirty="0"/>
              <a:t>, </a:t>
            </a:r>
            <a:r>
              <a:rPr lang="en-US" dirty="0" err="1"/>
              <a:t>dreapta</a:t>
            </a:r>
            <a:r>
              <a:rPr lang="en-US" dirty="0"/>
              <a:t>, sub, </a:t>
            </a:r>
            <a:r>
              <a:rPr lang="en-US" dirty="0" err="1"/>
              <a:t>deasupra</a:t>
            </a:r>
            <a:r>
              <a:rPr lang="en-US" dirty="0"/>
              <a:t>;</a:t>
            </a:r>
            <a:endParaRPr lang="ro-RO" dirty="0"/>
          </a:p>
          <a:p>
            <a:pPr lvl="0"/>
            <a:r>
              <a:rPr lang="en-US" dirty="0" err="1"/>
              <a:t>cunoaște</a:t>
            </a:r>
            <a:r>
              <a:rPr lang="en-US" dirty="0"/>
              <a:t> </a:t>
            </a:r>
            <a:r>
              <a:rPr lang="en-US" dirty="0" err="1"/>
              <a:t>zilele</a:t>
            </a:r>
            <a:r>
              <a:rPr lang="en-US" dirty="0"/>
              <a:t> </a:t>
            </a:r>
            <a:r>
              <a:rPr lang="en-US" dirty="0" err="1"/>
              <a:t>săptămânii</a:t>
            </a:r>
            <a:r>
              <a:rPr lang="en-US" dirty="0"/>
              <a:t> </a:t>
            </a:r>
            <a:r>
              <a:rPr lang="en-US" dirty="0" err="1"/>
              <a:t>și</a:t>
            </a:r>
            <a:r>
              <a:rPr lang="en-US" dirty="0"/>
              <a:t> </a:t>
            </a:r>
            <a:r>
              <a:rPr lang="en-US" dirty="0" err="1"/>
              <a:t>succesiunea</a:t>
            </a:r>
            <a:r>
              <a:rPr lang="en-US" dirty="0"/>
              <a:t>  </a:t>
            </a:r>
            <a:r>
              <a:rPr lang="en-US" dirty="0" err="1"/>
              <a:t>anotimpurilor</a:t>
            </a:r>
            <a:r>
              <a:rPr lang="en-US" dirty="0"/>
              <a:t>.</a:t>
            </a:r>
            <a:endParaRPr lang="ro-RO" dirty="0"/>
          </a:p>
          <a:p>
            <a:endParaRPr lang="ro-RO" dirty="0"/>
          </a:p>
        </p:txBody>
      </p:sp>
      <p:sp>
        <p:nvSpPr>
          <p:cNvPr id="2" name="Title 1"/>
          <p:cNvSpPr>
            <a:spLocks noGrp="1"/>
          </p:cNvSpPr>
          <p:nvPr>
            <p:ph type="title" idx="4294967295"/>
          </p:nvPr>
        </p:nvSpPr>
        <p:spPr>
          <a:xfrm>
            <a:off x="1055076" y="279279"/>
            <a:ext cx="9601200" cy="1303337"/>
          </a:xfrm>
        </p:spPr>
        <p:txBody>
          <a:bodyPr>
            <a:normAutofit/>
          </a:bodyPr>
          <a:lstStyle/>
          <a:p>
            <a:r>
              <a:rPr lang="ro-RO" sz="2800" b="1" dirty="0" smtClean="0"/>
              <a:t>REZULTATE OBȚINUTE</a:t>
            </a:r>
            <a:endParaRPr lang="ro-RO" sz="2800" b="1" dirty="0"/>
          </a:p>
        </p:txBody>
      </p:sp>
      <p:pic>
        <p:nvPicPr>
          <p:cNvPr id="2050" name="Picture 2" descr="Rezultate și concluzii ale studiilor privind implementarea programului |  Programul Operational Capacitate Administrativa – PO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082" y="668216"/>
            <a:ext cx="3300412" cy="330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CONCLUZII</a:t>
            </a:r>
            <a:endParaRPr lang="ro-RO" sz="2800" b="1" dirty="0"/>
          </a:p>
        </p:txBody>
      </p:sp>
      <p:sp>
        <p:nvSpPr>
          <p:cNvPr id="3" name="Rectangle 2"/>
          <p:cNvSpPr/>
          <p:nvPr/>
        </p:nvSpPr>
        <p:spPr>
          <a:xfrm>
            <a:off x="1723292" y="3105835"/>
            <a:ext cx="9355016" cy="646331"/>
          </a:xfrm>
          <a:prstGeom prst="rect">
            <a:avLst/>
          </a:prstGeom>
        </p:spPr>
        <p:txBody>
          <a:bodyPr wrap="square">
            <a:spAutoFit/>
          </a:bodyPr>
          <a:lstStyle/>
          <a:p>
            <a:r>
              <a:rPr lang="en-US" dirty="0" err="1"/>
              <a:t>În</a:t>
            </a:r>
            <a:r>
              <a:rPr lang="en-US" dirty="0"/>
              <a:t> </a:t>
            </a:r>
            <a:r>
              <a:rPr lang="en-US" dirty="0" err="1"/>
              <a:t>urma</a:t>
            </a:r>
            <a:r>
              <a:rPr lang="en-US" dirty="0"/>
              <a:t> </a:t>
            </a:r>
            <a:r>
              <a:rPr lang="en-US" dirty="0" err="1"/>
              <a:t>evaluărilor</a:t>
            </a:r>
            <a:r>
              <a:rPr lang="en-US" dirty="0"/>
              <a:t> formative </a:t>
            </a:r>
            <a:r>
              <a:rPr lang="en-US" dirty="0" err="1"/>
              <a:t>și</a:t>
            </a:r>
            <a:r>
              <a:rPr lang="en-US" dirty="0"/>
              <a:t> </a:t>
            </a:r>
            <a:r>
              <a:rPr lang="en-US" dirty="0" err="1"/>
              <a:t>sumative</a:t>
            </a:r>
            <a:r>
              <a:rPr lang="en-US" dirty="0"/>
              <a:t> s-a </a:t>
            </a:r>
            <a:r>
              <a:rPr lang="en-US" dirty="0" err="1"/>
              <a:t>concluzionat</a:t>
            </a:r>
            <a:r>
              <a:rPr lang="en-US" dirty="0"/>
              <a:t> </a:t>
            </a:r>
            <a:r>
              <a:rPr lang="en-US" dirty="0" err="1"/>
              <a:t>că</a:t>
            </a:r>
            <a:r>
              <a:rPr lang="en-US" dirty="0"/>
              <a:t>, </a:t>
            </a:r>
            <a:r>
              <a:rPr lang="en-US" dirty="0" err="1"/>
              <a:t>momentan</a:t>
            </a:r>
            <a:r>
              <a:rPr lang="en-US" dirty="0"/>
              <a:t>, </a:t>
            </a:r>
            <a:r>
              <a:rPr lang="en-US" b="1" dirty="0"/>
              <a:t>nu </a:t>
            </a:r>
            <a:r>
              <a:rPr lang="en-US" b="1" dirty="0" err="1"/>
              <a:t>sunt</a:t>
            </a:r>
            <a:r>
              <a:rPr lang="en-US" b="1" dirty="0"/>
              <a:t> </a:t>
            </a:r>
            <a:r>
              <a:rPr lang="en-US" b="1" dirty="0" err="1"/>
              <a:t>necesare</a:t>
            </a:r>
            <a:r>
              <a:rPr lang="en-US" b="1" dirty="0"/>
              <a:t> </a:t>
            </a:r>
            <a:r>
              <a:rPr lang="en-US" b="1" dirty="0" err="1"/>
              <a:t>măsuri</a:t>
            </a:r>
            <a:r>
              <a:rPr lang="en-US" b="1" dirty="0"/>
              <a:t> </a:t>
            </a:r>
            <a:r>
              <a:rPr lang="en-US" b="1" dirty="0" err="1"/>
              <a:t>remediale</a:t>
            </a:r>
            <a:r>
              <a:rPr lang="en-US" b="1" dirty="0"/>
              <a:t>.</a:t>
            </a:r>
            <a:endParaRPr lang="ro-RO" dirty="0"/>
          </a:p>
        </p:txBody>
      </p:sp>
      <p:sp>
        <p:nvSpPr>
          <p:cNvPr id="4" name="Rectangle 3"/>
          <p:cNvSpPr/>
          <p:nvPr/>
        </p:nvSpPr>
        <p:spPr>
          <a:xfrm>
            <a:off x="1723292" y="4727974"/>
            <a:ext cx="6096000" cy="1200329"/>
          </a:xfrm>
          <a:prstGeom prst="rect">
            <a:avLst/>
          </a:prstGeom>
        </p:spPr>
        <p:txBody>
          <a:bodyPr>
            <a:spAutoFit/>
          </a:bodyPr>
          <a:lstStyle/>
          <a:p>
            <a:r>
              <a:rPr lang="ro-RO" b="1" dirty="0"/>
              <a:t>Semnătura </a:t>
            </a:r>
            <a:endParaRPr lang="ro-RO" dirty="0"/>
          </a:p>
          <a:p>
            <a:r>
              <a:rPr lang="ro-RO" dirty="0"/>
              <a:t>Cadru didactic,</a:t>
            </a:r>
          </a:p>
          <a:p>
            <a:r>
              <a:rPr lang="ro-RO" dirty="0"/>
              <a:t>Părinte/tutore/reprezentant legal,</a:t>
            </a:r>
          </a:p>
          <a:p>
            <a:r>
              <a:rPr lang="ro-RO" dirty="0"/>
              <a:t>Data.................................................</a:t>
            </a:r>
          </a:p>
        </p:txBody>
      </p:sp>
      <p:pic>
        <p:nvPicPr>
          <p:cNvPr id="5122" name="Picture 2" descr="CONCLUZII LA UN AN: Lucrul de acasă, cu bune și mai puțin b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93" y="662355"/>
            <a:ext cx="2971800"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64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17600"/>
            <a:ext cx="9601197" cy="692727"/>
          </a:xfrm>
        </p:spPr>
        <p:txBody>
          <a:bodyPr>
            <a:normAutofit fontScale="90000"/>
          </a:bodyPr>
          <a:lstStyle/>
          <a:p>
            <a:r>
              <a:rPr lang="ro-RO" sz="2700" b="1" dirty="0"/>
              <a:t>EVALUARE INIȚIALĂ- COMUNICARE ÎN LIMBA ROMÂNĂ</a:t>
            </a:r>
            <a:r>
              <a:rPr lang="ro-RO" sz="2700" dirty="0"/>
              <a:t/>
            </a:r>
            <a:br>
              <a:rPr lang="ro-RO" sz="2700" dirty="0"/>
            </a:br>
            <a:r>
              <a:rPr lang="ro-RO" sz="2700" b="1" dirty="0"/>
              <a:t>CLASA PREGĂTITOARE </a:t>
            </a:r>
            <a:r>
              <a:rPr lang="ro-RO" dirty="0"/>
              <a:t/>
            </a:r>
            <a:br>
              <a:rPr lang="ro-RO" dirty="0"/>
            </a:br>
            <a:endParaRPr lang="ro-RO" dirty="0"/>
          </a:p>
        </p:txBody>
      </p:sp>
      <p:pic>
        <p:nvPicPr>
          <p:cNvPr id="6" name="Content Placeholder 5"/>
          <p:cNvPicPr>
            <a:picLocks noGrp="1" noChangeAspect="1"/>
          </p:cNvPicPr>
          <p:nvPr>
            <p:ph idx="1"/>
          </p:nvPr>
        </p:nvPicPr>
        <p:blipFill>
          <a:blip r:embed="rId2"/>
          <a:stretch>
            <a:fillRect/>
          </a:stretch>
        </p:blipFill>
        <p:spPr>
          <a:xfrm>
            <a:off x="1134754" y="2170545"/>
            <a:ext cx="4932785" cy="3704793"/>
          </a:xfrm>
          <a:prstGeom prst="rect">
            <a:avLst/>
          </a:prstGeom>
        </p:spPr>
      </p:pic>
      <p:pic>
        <p:nvPicPr>
          <p:cNvPr id="7" name="Picture 6"/>
          <p:cNvPicPr>
            <a:picLocks noChangeAspect="1"/>
          </p:cNvPicPr>
          <p:nvPr/>
        </p:nvPicPr>
        <p:blipFill>
          <a:blip r:embed="rId3"/>
          <a:stretch>
            <a:fillRect/>
          </a:stretch>
        </p:blipFill>
        <p:spPr>
          <a:xfrm>
            <a:off x="6067539" y="2397796"/>
            <a:ext cx="5441307" cy="3250289"/>
          </a:xfrm>
          <a:prstGeom prst="rect">
            <a:avLst/>
          </a:prstGeom>
        </p:spPr>
      </p:pic>
    </p:spTree>
    <p:extLst>
      <p:ext uri="{BB962C8B-B14F-4D97-AF65-F5344CB8AC3E}">
        <p14:creationId xmlns:p14="http://schemas.microsoft.com/office/powerpoint/2010/main" val="132524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9529" y="600365"/>
            <a:ext cx="5262776" cy="2595418"/>
          </a:xfrm>
          <a:prstGeom prst="rect">
            <a:avLst/>
          </a:prstGeom>
        </p:spPr>
      </p:pic>
      <p:pic>
        <p:nvPicPr>
          <p:cNvPr id="6" name="Picture 5"/>
          <p:cNvPicPr>
            <a:picLocks noChangeAspect="1"/>
          </p:cNvPicPr>
          <p:nvPr/>
        </p:nvPicPr>
        <p:blipFill>
          <a:blip r:embed="rId3"/>
          <a:stretch>
            <a:fillRect/>
          </a:stretch>
        </p:blipFill>
        <p:spPr>
          <a:xfrm>
            <a:off x="5752305" y="600365"/>
            <a:ext cx="5630061" cy="5944430"/>
          </a:xfrm>
          <a:prstGeom prst="rect">
            <a:avLst/>
          </a:prstGeom>
        </p:spPr>
      </p:pic>
      <p:sp>
        <p:nvSpPr>
          <p:cNvPr id="2" name="Title 1"/>
          <p:cNvSpPr>
            <a:spLocks noGrp="1"/>
          </p:cNvSpPr>
          <p:nvPr>
            <p:ph type="title"/>
          </p:nvPr>
        </p:nvSpPr>
        <p:spPr/>
        <p:txBody>
          <a:bodyPr/>
          <a:lstStyle/>
          <a:p>
            <a:r>
              <a:rPr lang="ro-RO" dirty="0" smtClean="0"/>
              <a:t>.</a:t>
            </a:r>
            <a:endParaRPr lang="ro-RO" dirty="0"/>
          </a:p>
        </p:txBody>
      </p:sp>
      <p:pic>
        <p:nvPicPr>
          <p:cNvPr id="7" name="Content Placeholder 6"/>
          <p:cNvPicPr>
            <a:picLocks noGrp="1" noChangeAspect="1"/>
          </p:cNvPicPr>
          <p:nvPr>
            <p:ph idx="1"/>
          </p:nvPr>
        </p:nvPicPr>
        <p:blipFill>
          <a:blip r:embed="rId4"/>
          <a:stretch>
            <a:fillRect/>
          </a:stretch>
        </p:blipFill>
        <p:spPr>
          <a:xfrm>
            <a:off x="602409" y="3314845"/>
            <a:ext cx="5149896" cy="3317875"/>
          </a:xfrm>
          <a:prstGeom prst="rect">
            <a:avLst/>
          </a:prstGeom>
        </p:spPr>
      </p:pic>
    </p:spTree>
    <p:extLst>
      <p:ext uri="{BB962C8B-B14F-4D97-AF65-F5344CB8AC3E}">
        <p14:creationId xmlns:p14="http://schemas.microsoft.com/office/powerpoint/2010/main" val="231158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t>
            </a:r>
            <a:endParaRPr lang="ro-RO" dirty="0"/>
          </a:p>
        </p:txBody>
      </p:sp>
      <p:sp>
        <p:nvSpPr>
          <p:cNvPr id="3" name="Content Placeholder 2"/>
          <p:cNvSpPr>
            <a:spLocks noGrp="1"/>
          </p:cNvSpPr>
          <p:nvPr>
            <p:ph idx="1"/>
          </p:nvPr>
        </p:nvSpPr>
        <p:spPr/>
        <p:txBody>
          <a:bodyPr/>
          <a:lstStyle/>
          <a:p>
            <a:r>
              <a:rPr lang="ro-RO" dirty="0" smtClean="0"/>
              <a:t>.</a:t>
            </a:r>
            <a:endParaRPr lang="ro-RO" dirty="0"/>
          </a:p>
        </p:txBody>
      </p:sp>
      <p:pic>
        <p:nvPicPr>
          <p:cNvPr id="4" name="Picture 3"/>
          <p:cNvPicPr>
            <a:picLocks noChangeAspect="1"/>
          </p:cNvPicPr>
          <p:nvPr/>
        </p:nvPicPr>
        <p:blipFill>
          <a:blip r:embed="rId2"/>
          <a:stretch>
            <a:fillRect/>
          </a:stretch>
        </p:blipFill>
        <p:spPr>
          <a:xfrm>
            <a:off x="3158986" y="461818"/>
            <a:ext cx="6058046" cy="5793064"/>
          </a:xfrm>
          <a:prstGeom prst="rect">
            <a:avLst/>
          </a:prstGeom>
        </p:spPr>
      </p:pic>
    </p:spTree>
    <p:extLst>
      <p:ext uri="{BB962C8B-B14F-4D97-AF65-F5344CB8AC3E}">
        <p14:creationId xmlns:p14="http://schemas.microsoft.com/office/powerpoint/2010/main" val="3912982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101</TotalTime>
  <Words>696</Words>
  <Application>Microsoft Office PowerPoint</Application>
  <PresentationFormat>Custom</PresentationFormat>
  <Paragraphs>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PLAN INDIVIDUALIZAT DE ÎNVĂȚARE</vt:lpstr>
      <vt:lpstr>INFORMAȚII GENERALE</vt:lpstr>
      <vt:lpstr>OBIECTIVE EDUCAȚIONALE PERSONALIZATE</vt:lpstr>
      <vt:lpstr>PROGRAMUL DE INTERVENȚIE</vt:lpstr>
      <vt:lpstr>REZULTATE OBȚINUTE</vt:lpstr>
      <vt:lpstr>CONCLUZII</vt:lpstr>
      <vt:lpstr>EVALUARE INIȚIALĂ- COMUNICARE ÎN LIMBA ROMÂNĂ CLASA PREGĂTITOARE  </vt:lpstr>
      <vt:lpstr>.</vt:lpstr>
      <vt:lpstr>.</vt:lpstr>
      <vt:lpstr>.</vt:lpstr>
      <vt:lpstr>DESCRIPTORI DE PERFORMANȚĂ</vt:lpstr>
      <vt:lpstr>ÎNREGISTRAREA REZULTATELOR</vt:lpstr>
      <vt:lpstr>.</vt:lpstr>
      <vt:lpstr>.</vt:lpstr>
      <vt:lpstr>.</vt:lpstr>
      <vt:lpstr>.</vt:lpstr>
      <vt:lpstr>                   EVALUAREA INIȚIALĂ</vt:lpstr>
      <vt:lpstr>PowerPoint Presentation</vt:lpstr>
      <vt:lpstr>MONITORIZARE ȘI EVALUARE</vt:lpstr>
      <vt:lpstr>REVIZUIREA ȘI AJUSTAREA PLANULUI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INDIVIDUALIZAT DE ÎNVĂȚARE</dc:title>
  <dc:creator>Microsoft account</dc:creator>
  <cp:lastModifiedBy>A s u s</cp:lastModifiedBy>
  <cp:revision>11</cp:revision>
  <dcterms:created xsi:type="dcterms:W3CDTF">2025-02-11T10:05:01Z</dcterms:created>
  <dcterms:modified xsi:type="dcterms:W3CDTF">2025-02-27T05:25:00Z</dcterms:modified>
</cp:coreProperties>
</file>