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2" r:id="rId7"/>
    <p:sldId id="272" r:id="rId8"/>
    <p:sldId id="273" r:id="rId9"/>
    <p:sldId id="266" r:id="rId10"/>
    <p:sldId id="267" r:id="rId11"/>
    <p:sldId id="261" r:id="rId12"/>
    <p:sldId id="263" r:id="rId13"/>
    <p:sldId id="264" r:id="rId14"/>
    <p:sldId id="269" r:id="rId15"/>
    <p:sldId id="270" r:id="rId16"/>
    <p:sldId id="271" r:id="rId17"/>
    <p:sldId id="265" r:id="rId18"/>
  </p:sldIdLst>
  <p:sldSz cx="18288000" cy="10287000"/>
  <p:notesSz cx="6858000" cy="9144000"/>
  <p:embeddedFontLst>
    <p:embeddedFont>
      <p:font typeface="Dynapuff" panose="020B0604020202020204" charset="-18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D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23" autoAdjust="0"/>
    <p:restoredTop sz="94622" autoAdjust="0"/>
  </p:normalViewPr>
  <p:slideViewPr>
    <p:cSldViewPr>
      <p:cViewPr>
        <p:scale>
          <a:sx n="58" d="100"/>
          <a:sy n="58" d="100"/>
        </p:scale>
        <p:origin x="-571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43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70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188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11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83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842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34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98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79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709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274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674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79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451478">
            <a:off x="1728997" y="441071"/>
            <a:ext cx="14830005" cy="9732191"/>
          </a:xfrm>
          <a:custGeom>
            <a:avLst/>
            <a:gdLst/>
            <a:ahLst/>
            <a:cxnLst/>
            <a:rect l="l" t="t" r="r" b="b"/>
            <a:pathLst>
              <a:path w="14830005" h="9732191">
                <a:moveTo>
                  <a:pt x="0" y="0"/>
                </a:moveTo>
                <a:lnTo>
                  <a:pt x="14830006" y="0"/>
                </a:lnTo>
                <a:lnTo>
                  <a:pt x="14830006" y="9732191"/>
                </a:lnTo>
                <a:lnTo>
                  <a:pt x="0" y="9732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331782">
            <a:off x="41150" y="48004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1" y="0"/>
                </a:lnTo>
                <a:lnTo>
                  <a:pt x="2156411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40869" y="5143500"/>
            <a:ext cx="3960697" cy="4786341"/>
          </a:xfrm>
          <a:custGeom>
            <a:avLst/>
            <a:gdLst/>
            <a:ahLst/>
            <a:cxnLst/>
            <a:rect l="l" t="t" r="r" b="b"/>
            <a:pathLst>
              <a:path w="3960697" h="4786341">
                <a:moveTo>
                  <a:pt x="0" y="0"/>
                </a:moveTo>
                <a:lnTo>
                  <a:pt x="3960697" y="0"/>
                </a:lnTo>
                <a:lnTo>
                  <a:pt x="3960697" y="4786341"/>
                </a:lnTo>
                <a:lnTo>
                  <a:pt x="0" y="47863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857030" y="3849370"/>
            <a:ext cx="10573941" cy="2380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3"/>
              </a:lnSpc>
            </a:pPr>
            <a:r>
              <a:rPr lang="en-US" sz="4530" dirty="0">
                <a:solidFill>
                  <a:srgbClr val="000000"/>
                </a:solidFill>
                <a:latin typeface="Dynapuff"/>
                <a:ea typeface="Dynapuff"/>
                <a:cs typeface="Dynapuff"/>
                <a:sym typeface="Dynapuff"/>
              </a:rPr>
              <a:t>CERC PEDAGOGIC ÎNVĂȚĂMÂNT PRIMAR</a:t>
            </a:r>
          </a:p>
          <a:p>
            <a:pPr algn="ctr">
              <a:lnSpc>
                <a:spcPts val="6343"/>
              </a:lnSpc>
            </a:pPr>
            <a:r>
              <a:rPr lang="en-US" sz="4530" dirty="0">
                <a:solidFill>
                  <a:srgbClr val="000000"/>
                </a:solidFill>
                <a:latin typeface="Dynapuff"/>
                <a:ea typeface="Dynapuff"/>
                <a:cs typeface="Dynapuff"/>
                <a:sym typeface="Dynapuff"/>
              </a:rPr>
              <a:t>CENTRUL METODIC II</a:t>
            </a:r>
          </a:p>
          <a:p>
            <a:pPr algn="ctr">
              <a:lnSpc>
                <a:spcPts val="6343"/>
              </a:lnSpc>
              <a:spcBef>
                <a:spcPct val="0"/>
              </a:spcBef>
            </a:pPr>
            <a:r>
              <a:rPr lang="en-US" sz="4530" dirty="0">
                <a:solidFill>
                  <a:srgbClr val="000000"/>
                </a:solidFill>
                <a:latin typeface="Dynapuff"/>
                <a:ea typeface="Dynapuff"/>
                <a:cs typeface="Dynapuff"/>
                <a:sym typeface="Dynapuff"/>
              </a:rPr>
              <a:t>SLOBOZIA </a:t>
            </a:r>
          </a:p>
        </p:txBody>
      </p:sp>
      <p:sp>
        <p:nvSpPr>
          <p:cNvPr id="9" name="Freeform 9"/>
          <p:cNvSpPr/>
          <p:nvPr/>
        </p:nvSpPr>
        <p:spPr>
          <a:xfrm>
            <a:off x="8484252" y="1150346"/>
            <a:ext cx="1533792" cy="857006"/>
          </a:xfrm>
          <a:custGeom>
            <a:avLst/>
            <a:gdLst/>
            <a:ahLst/>
            <a:cxnLst/>
            <a:rect l="l" t="t" r="r" b="b"/>
            <a:pathLst>
              <a:path w="1533792" h="857006">
                <a:moveTo>
                  <a:pt x="0" y="0"/>
                </a:moveTo>
                <a:lnTo>
                  <a:pt x="1533793" y="0"/>
                </a:lnTo>
                <a:lnTo>
                  <a:pt x="1533793" y="857006"/>
                </a:lnTo>
                <a:lnTo>
                  <a:pt x="0" y="8570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38909">
            <a:off x="7053328" y="7944960"/>
            <a:ext cx="1350547" cy="1348859"/>
          </a:xfrm>
          <a:custGeom>
            <a:avLst/>
            <a:gdLst/>
            <a:ahLst/>
            <a:cxnLst/>
            <a:rect l="l" t="t" r="r" b="b"/>
            <a:pathLst>
              <a:path w="1350547" h="1348859">
                <a:moveTo>
                  <a:pt x="0" y="0"/>
                </a:moveTo>
                <a:lnTo>
                  <a:pt x="1350547" y="0"/>
                </a:lnTo>
                <a:lnTo>
                  <a:pt x="1350547" y="1348859"/>
                </a:lnTo>
                <a:lnTo>
                  <a:pt x="0" y="13488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439774" y="2605700"/>
            <a:ext cx="5417864" cy="7409044"/>
          </a:xfrm>
          <a:custGeom>
            <a:avLst/>
            <a:gdLst/>
            <a:ahLst/>
            <a:cxnLst/>
            <a:rect l="l" t="t" r="r" b="b"/>
            <a:pathLst>
              <a:path w="5417864" h="7409044">
                <a:moveTo>
                  <a:pt x="5417863" y="0"/>
                </a:moveTo>
                <a:lnTo>
                  <a:pt x="0" y="0"/>
                </a:lnTo>
                <a:lnTo>
                  <a:pt x="0" y="7409045"/>
                </a:lnTo>
                <a:lnTo>
                  <a:pt x="5417863" y="7409045"/>
                </a:lnTo>
                <a:lnTo>
                  <a:pt x="5417863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21683">
            <a:off x="9031255" y="8323048"/>
            <a:ext cx="1605384" cy="1601370"/>
          </a:xfrm>
          <a:custGeom>
            <a:avLst/>
            <a:gdLst/>
            <a:ahLst/>
            <a:cxnLst/>
            <a:rect l="l" t="t" r="r" b="b"/>
            <a:pathLst>
              <a:path w="1605384" h="1601370">
                <a:moveTo>
                  <a:pt x="0" y="0"/>
                </a:moveTo>
                <a:lnTo>
                  <a:pt x="1605384" y="0"/>
                </a:lnTo>
                <a:lnTo>
                  <a:pt x="1605384" y="1601370"/>
                </a:lnTo>
                <a:lnTo>
                  <a:pt x="0" y="16013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755390" y="2089477"/>
            <a:ext cx="4991517" cy="97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5"/>
              </a:lnSpc>
            </a:pPr>
            <a:r>
              <a:rPr lang="en-US" sz="2782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ȘCOALA GIMNAZIALĂ NR.3</a:t>
            </a:r>
          </a:p>
          <a:p>
            <a:pPr algn="ctr">
              <a:lnSpc>
                <a:spcPts val="3895"/>
              </a:lnSpc>
            </a:pPr>
            <a:r>
              <a:rPr lang="en-US" sz="2782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SLOBOZIA </a:t>
            </a:r>
          </a:p>
        </p:txBody>
      </p:sp>
      <p:sp>
        <p:nvSpPr>
          <p:cNvPr id="14" name="Freeform 14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1124124" y="81482"/>
            <a:ext cx="15981921" cy="9659557"/>
          </a:xfrm>
          <a:custGeom>
            <a:avLst/>
            <a:gdLst/>
            <a:ahLst/>
            <a:cxnLst/>
            <a:rect l="l" t="t" r="r" b="b"/>
            <a:pathLst>
              <a:path w="15981921" h="10488135">
                <a:moveTo>
                  <a:pt x="15981920" y="0"/>
                </a:moveTo>
                <a:lnTo>
                  <a:pt x="0" y="0"/>
                </a:lnTo>
                <a:lnTo>
                  <a:pt x="0" y="10488135"/>
                </a:lnTo>
                <a:lnTo>
                  <a:pt x="15981920" y="10488135"/>
                </a:lnTo>
                <a:lnTo>
                  <a:pt x="159819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9432" y="8154465"/>
            <a:ext cx="3601707" cy="2390633"/>
          </a:xfrm>
          <a:custGeom>
            <a:avLst/>
            <a:gdLst/>
            <a:ahLst/>
            <a:cxnLst/>
            <a:rect l="l" t="t" r="r" b="b"/>
            <a:pathLst>
              <a:path w="3601707" h="2390633">
                <a:moveTo>
                  <a:pt x="0" y="0"/>
                </a:moveTo>
                <a:lnTo>
                  <a:pt x="3601706" y="0"/>
                </a:lnTo>
                <a:lnTo>
                  <a:pt x="3601706" y="2390633"/>
                </a:lnTo>
                <a:lnTo>
                  <a:pt x="0" y="2390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3411200" y="6895023"/>
            <a:ext cx="5513562" cy="4252335"/>
          </a:xfrm>
          <a:custGeom>
            <a:avLst/>
            <a:gdLst/>
            <a:ahLst/>
            <a:cxnLst/>
            <a:rect l="l" t="t" r="r" b="b"/>
            <a:pathLst>
              <a:path w="5513562" h="4252335">
                <a:moveTo>
                  <a:pt x="5513562" y="0"/>
                </a:moveTo>
                <a:lnTo>
                  <a:pt x="0" y="0"/>
                </a:lnTo>
                <a:lnTo>
                  <a:pt x="0" y="4252335"/>
                </a:lnTo>
                <a:lnTo>
                  <a:pt x="5513562" y="4252335"/>
                </a:lnTo>
                <a:lnTo>
                  <a:pt x="551356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43400" y="8002828"/>
            <a:ext cx="1630134" cy="1991004"/>
          </a:xfrm>
          <a:custGeom>
            <a:avLst/>
            <a:gdLst/>
            <a:ahLst/>
            <a:cxnLst/>
            <a:rect l="l" t="t" r="r" b="b"/>
            <a:pathLst>
              <a:path w="1630134" h="1991004">
                <a:moveTo>
                  <a:pt x="0" y="0"/>
                </a:moveTo>
                <a:lnTo>
                  <a:pt x="1630134" y="0"/>
                </a:lnTo>
                <a:lnTo>
                  <a:pt x="1630134" y="1991004"/>
                </a:lnTo>
                <a:lnTo>
                  <a:pt x="0" y="19910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60457">
            <a:off x="16629505" y="436690"/>
            <a:ext cx="1062786" cy="2202665"/>
          </a:xfrm>
          <a:custGeom>
            <a:avLst/>
            <a:gdLst/>
            <a:ahLst/>
            <a:cxnLst/>
            <a:rect l="l" t="t" r="r" b="b"/>
            <a:pathLst>
              <a:path w="1062786" h="2202665">
                <a:moveTo>
                  <a:pt x="0" y="0"/>
                </a:moveTo>
                <a:lnTo>
                  <a:pt x="1062786" y="0"/>
                </a:lnTo>
                <a:lnTo>
                  <a:pt x="1062786" y="2202665"/>
                </a:lnTo>
                <a:lnTo>
                  <a:pt x="0" y="22026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93282" y="472797"/>
            <a:ext cx="4980252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4"/>
              </a:lnSpc>
            </a:pPr>
            <a:r>
              <a:rPr lang="ro-RO" sz="3096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ANEXA 1</a:t>
            </a:r>
            <a:endParaRPr lang="en-US" sz="3096" dirty="0">
              <a:solidFill>
                <a:srgbClr val="FF3131"/>
              </a:solidFill>
              <a:latin typeface="Keratine"/>
              <a:ea typeface="Keratine"/>
              <a:cs typeface="Keratine"/>
              <a:sym typeface="Keratine"/>
            </a:endParaRPr>
          </a:p>
          <a:p>
            <a:pPr algn="ctr">
              <a:lnSpc>
                <a:spcPts val="4334"/>
              </a:lnSpc>
            </a:pPr>
            <a:endParaRPr lang="en-US" sz="3096" dirty="0">
              <a:solidFill>
                <a:srgbClr val="FF3131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21421" y="1490397"/>
            <a:ext cx="15179068" cy="217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3"/>
              </a:lnSpc>
            </a:pPr>
            <a:endParaRPr dirty="0"/>
          </a:p>
          <a:p>
            <a:pPr algn="l">
              <a:lnSpc>
                <a:spcPts val="3463"/>
              </a:lnSpc>
            </a:pP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Rezultatele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obținute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la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testele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inițiale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.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Citire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-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nivel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mediu,scriere-nivel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scăzut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Matematică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-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nivel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scăzut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.</a:t>
            </a:r>
          </a:p>
          <a:p>
            <a:pPr algn="l">
              <a:lnSpc>
                <a:spcPts val="3463"/>
              </a:lnSpc>
            </a:pP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Copilul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manifestă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o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atitudine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nepotrivită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la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orele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matematică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la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scriere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: nu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respectă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sarcinile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date,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refuză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să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lucreze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plânge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dacă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este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lăsat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să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lucreze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singur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lucrează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doar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sub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supraveghere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cu </a:t>
            </a:r>
            <a:r>
              <a:rPr lang="en-US" sz="2473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ajutor</a:t>
            </a: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.</a:t>
            </a:r>
          </a:p>
          <a:p>
            <a:pPr algn="l">
              <a:lnSpc>
                <a:spcPts val="3463"/>
              </a:lnSpc>
            </a:pPr>
            <a:r>
              <a:rPr lang="en-US" sz="2473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        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9054" y="3922652"/>
            <a:ext cx="16272435" cy="392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CLR</a:t>
            </a:r>
          </a:p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Dezvoltarea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fluenței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în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citit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înțelegerea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textelor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simple;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Îmbunătățirea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abilităților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scriere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pe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spațiul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dat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a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semnelor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grafice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, a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literelor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în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forma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lor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corectă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;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Dezvoltarea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capacităților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despărțire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corectă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în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silabe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a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auzului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fonematic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.</a:t>
            </a:r>
          </a:p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MEM</a:t>
            </a:r>
          </a:p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Îmbunătățirea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abilităților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calcul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matematic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bază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(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adunări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scăderi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).</a:t>
            </a:r>
          </a:p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Numerele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naturale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: de la 0 la 10, de la 10 la 20, de la 20 la 31: are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greseli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în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recunoaştere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formare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citire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scriere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comparare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ordonare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;</a:t>
            </a:r>
          </a:p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Înțelegerea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rezolvarea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corectă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a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problemelor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cu o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operaţie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adunare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/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scădere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83408" y="1018052"/>
            <a:ext cx="6504970" cy="85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 err="1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Rezultatele</a:t>
            </a:r>
            <a:r>
              <a:rPr lang="en-US" sz="2500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500" dirty="0" err="1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perioadei</a:t>
            </a:r>
            <a:r>
              <a:rPr lang="en-US" sz="2500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500" dirty="0" err="1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evaluare</a:t>
            </a:r>
            <a:r>
              <a:rPr lang="en-US" sz="2500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500" dirty="0" err="1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inițială</a:t>
            </a:r>
            <a:r>
              <a:rPr lang="ro-RO" sz="2500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 pentru eleva P.M.D</a:t>
            </a:r>
            <a:endParaRPr lang="en-US" sz="2500" dirty="0">
              <a:solidFill>
                <a:srgbClr val="FF3131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583408" y="3608789"/>
            <a:ext cx="6504970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 err="1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Nevoile</a:t>
            </a:r>
            <a:r>
              <a:rPr lang="en-US" sz="2500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500" dirty="0" err="1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învățare</a:t>
            </a:r>
            <a:r>
              <a:rPr lang="en-US" sz="2500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500" dirty="0" err="1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identificate</a:t>
            </a:r>
            <a:endParaRPr lang="en-US" sz="2500" dirty="0">
              <a:solidFill>
                <a:srgbClr val="FF3131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582044" y="-753991"/>
            <a:ext cx="16883065" cy="11224767"/>
          </a:xfrm>
          <a:custGeom>
            <a:avLst/>
            <a:gdLst/>
            <a:ahLst/>
            <a:cxnLst/>
            <a:rect l="l" t="t" r="r" b="b"/>
            <a:pathLst>
              <a:path w="18105792" h="11881926">
                <a:moveTo>
                  <a:pt x="18105792" y="0"/>
                </a:moveTo>
                <a:lnTo>
                  <a:pt x="0" y="0"/>
                </a:lnTo>
                <a:lnTo>
                  <a:pt x="0" y="11881926"/>
                </a:lnTo>
                <a:lnTo>
                  <a:pt x="18105792" y="11881926"/>
                </a:lnTo>
                <a:lnTo>
                  <a:pt x="181057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1" y="280057"/>
            <a:ext cx="1130119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ro-RO" sz="2800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ANEXA 2.                                                  </a:t>
            </a:r>
            <a:r>
              <a:rPr lang="en-US" sz="2800" dirty="0" err="1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Strategii</a:t>
            </a:r>
            <a:r>
              <a:rPr lang="en-US" sz="2800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00" dirty="0" err="1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800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00" dirty="0" err="1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activități</a:t>
            </a:r>
            <a:endParaRPr lang="en-US" sz="2800" dirty="0">
              <a:solidFill>
                <a:srgbClr val="FF3131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sp>
        <p:nvSpPr>
          <p:cNvPr id="4" name="Freeform 4"/>
          <p:cNvSpPr/>
          <p:nvPr/>
        </p:nvSpPr>
        <p:spPr>
          <a:xfrm rot="-2052881">
            <a:off x="15110851" y="138791"/>
            <a:ext cx="3164988" cy="3733785"/>
          </a:xfrm>
          <a:custGeom>
            <a:avLst/>
            <a:gdLst/>
            <a:ahLst/>
            <a:cxnLst/>
            <a:rect l="l" t="t" r="r" b="b"/>
            <a:pathLst>
              <a:path w="3164988" h="3733785">
                <a:moveTo>
                  <a:pt x="0" y="0"/>
                </a:moveTo>
                <a:lnTo>
                  <a:pt x="3164988" y="0"/>
                </a:lnTo>
                <a:lnTo>
                  <a:pt x="3164988" y="3733785"/>
                </a:lnTo>
                <a:lnTo>
                  <a:pt x="0" y="37337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2527">
            <a:off x="275529" y="7857585"/>
            <a:ext cx="2970857" cy="2282608"/>
          </a:xfrm>
          <a:custGeom>
            <a:avLst/>
            <a:gdLst/>
            <a:ahLst/>
            <a:cxnLst/>
            <a:rect l="l" t="t" r="r" b="b"/>
            <a:pathLst>
              <a:path w="2970857" h="2282608">
                <a:moveTo>
                  <a:pt x="0" y="0"/>
                </a:moveTo>
                <a:lnTo>
                  <a:pt x="2970857" y="0"/>
                </a:lnTo>
                <a:lnTo>
                  <a:pt x="2970857" y="2282609"/>
                </a:lnTo>
                <a:lnTo>
                  <a:pt x="0" y="22826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383129"/>
            <a:ext cx="15354225" cy="566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ro-RO" dirty="0" smtClean="0"/>
              <a:t>      </a:t>
            </a:r>
            <a:endParaRPr dirty="0"/>
          </a:p>
          <a:p>
            <a:pPr algn="l">
              <a:lnSpc>
                <a:spcPts val="3360"/>
              </a:lnSpc>
            </a:pP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Activități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zilnice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citire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 smtClean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scriere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; </a:t>
            </a:r>
          </a:p>
          <a:p>
            <a:pPr algn="l">
              <a:lnSpc>
                <a:spcPts val="3360"/>
              </a:lnSpc>
            </a:pP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Scriere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a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unor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elemente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grafice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pregătitoare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, care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să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faciliteze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scrierea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literelor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scriere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în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duct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continuu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;</a:t>
            </a:r>
          </a:p>
          <a:p>
            <a:pPr algn="l">
              <a:lnSpc>
                <a:spcPts val="3360"/>
              </a:lnSpc>
            </a:pP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Exerciţii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încadrare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corectă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în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pagină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a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textului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(data,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alineat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);</a:t>
            </a:r>
          </a:p>
          <a:p>
            <a:pPr algn="l">
              <a:lnSpc>
                <a:spcPts val="3360"/>
              </a:lnSpc>
            </a:pP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Creare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enunțuri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discuții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pe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baza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unui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text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citit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;</a:t>
            </a:r>
          </a:p>
          <a:p>
            <a:pPr algn="l">
              <a:lnSpc>
                <a:spcPts val="3360"/>
              </a:lnSpc>
            </a:pP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Exerciţii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numărare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cu pas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dat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, “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înainte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”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si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înapoi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”, cu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fără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sprijin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în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obiecte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sau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desene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;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exerciţii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grupare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si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regrupare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a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obiectelor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sau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desenelor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numărate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în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funcţie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de„pasul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numărării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”; </a:t>
            </a:r>
          </a:p>
          <a:p>
            <a:pPr algn="l">
              <a:lnSpc>
                <a:spcPts val="3360"/>
              </a:lnSpc>
            </a:pP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exerciţii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comparare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a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numerelor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folosind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algoritmul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comparare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; </a:t>
            </a:r>
          </a:p>
          <a:p>
            <a:pPr algn="l">
              <a:lnSpc>
                <a:spcPts val="3360"/>
              </a:lnSpc>
            </a:pP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exerciţii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adunare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si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scădere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cu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numere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naturale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de la 0 la 31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fără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/cu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trecere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peste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ordin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;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verificarea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rezultatelor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cu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ajutorul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obiectelor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;</a:t>
            </a:r>
          </a:p>
          <a:p>
            <a:pPr algn="l">
              <a:lnSpc>
                <a:spcPts val="3360"/>
              </a:lnSpc>
            </a:pP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probleme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cu o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operație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.</a:t>
            </a:r>
          </a:p>
          <a:p>
            <a:pPr algn="l">
              <a:lnSpc>
                <a:spcPts val="3360"/>
              </a:lnSpc>
            </a:pP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Jocuri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interactive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pentru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calcul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matematic</a:t>
            </a:r>
            <a:r>
              <a:rPr lang="en-US" sz="24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;</a:t>
            </a:r>
          </a:p>
          <a:p>
            <a:pPr algn="l">
              <a:lnSpc>
                <a:spcPts val="3360"/>
              </a:lnSpc>
            </a:pPr>
            <a:endParaRPr lang="en-US" sz="2400" dirty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46662" y="6485948"/>
            <a:ext cx="6104816" cy="103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 lang="ro-RO" sz="3000" dirty="0" smtClean="0">
              <a:solidFill>
                <a:srgbClr val="FF3131"/>
              </a:solidFill>
              <a:latin typeface="Keratine"/>
              <a:ea typeface="Keratine"/>
              <a:cs typeface="Keratine"/>
              <a:sym typeface="Keratine"/>
            </a:endParaRPr>
          </a:p>
          <a:p>
            <a:pPr algn="l">
              <a:lnSpc>
                <a:spcPts val="4200"/>
              </a:lnSpc>
            </a:pPr>
            <a:r>
              <a:rPr lang="en-US" sz="3000" dirty="0" err="1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Resurse</a:t>
            </a:r>
            <a:r>
              <a:rPr lang="en-US" sz="3000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3000" dirty="0" err="1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necesare</a:t>
            </a:r>
            <a:endParaRPr lang="en-US" sz="3000" dirty="0">
              <a:solidFill>
                <a:srgbClr val="FF3131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135507" y="7353300"/>
            <a:ext cx="12016985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endParaRPr dirty="0"/>
          </a:p>
          <a:p>
            <a:pPr algn="l">
              <a:lnSpc>
                <a:spcPts val="3499"/>
              </a:lnSpc>
            </a:pP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Cărți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adaptate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nivelului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citire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caiet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cu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liniatură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tip I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fișe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trasare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pe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puncte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fișe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lucru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personalizate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pentru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matematică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aplicații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online educative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pentru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consolidarea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abilităților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jocuri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online,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platforme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educative,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bețișoare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obiecte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scara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99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numerică</a:t>
            </a:r>
            <a:r>
              <a:rPr lang="en-US" sz="2499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.</a:t>
            </a:r>
          </a:p>
          <a:p>
            <a:pPr algn="l">
              <a:lnSpc>
                <a:spcPts val="3499"/>
              </a:lnSpc>
            </a:pPr>
            <a:endParaRPr lang="en-US" sz="2499" dirty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93931" flipH="1">
            <a:off x="4111288" y="822884"/>
            <a:ext cx="13723022" cy="8717431"/>
          </a:xfrm>
          <a:custGeom>
            <a:avLst/>
            <a:gdLst/>
            <a:ahLst/>
            <a:cxnLst/>
            <a:rect l="l" t="t" r="r" b="b"/>
            <a:pathLst>
              <a:path w="18604781" h="12209387">
                <a:moveTo>
                  <a:pt x="18604781" y="0"/>
                </a:moveTo>
                <a:lnTo>
                  <a:pt x="0" y="0"/>
                </a:lnTo>
                <a:lnTo>
                  <a:pt x="0" y="12209388"/>
                </a:lnTo>
                <a:lnTo>
                  <a:pt x="18604781" y="12209388"/>
                </a:lnTo>
                <a:lnTo>
                  <a:pt x="1860478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2289" y="3515112"/>
            <a:ext cx="2828995" cy="5074431"/>
          </a:xfrm>
          <a:custGeom>
            <a:avLst/>
            <a:gdLst/>
            <a:ahLst/>
            <a:cxnLst/>
            <a:rect l="l" t="t" r="r" b="b"/>
            <a:pathLst>
              <a:path w="2828995" h="5074431">
                <a:moveTo>
                  <a:pt x="0" y="0"/>
                </a:moveTo>
                <a:lnTo>
                  <a:pt x="2828995" y="0"/>
                </a:lnTo>
                <a:lnTo>
                  <a:pt x="2828995" y="5074430"/>
                </a:lnTo>
                <a:lnTo>
                  <a:pt x="0" y="50744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1674" y="1238812"/>
            <a:ext cx="1549610" cy="1440459"/>
          </a:xfrm>
          <a:custGeom>
            <a:avLst/>
            <a:gdLst/>
            <a:ahLst/>
            <a:cxnLst/>
            <a:rect l="l" t="t" r="r" b="b"/>
            <a:pathLst>
              <a:path w="1549610" h="1440459">
                <a:moveTo>
                  <a:pt x="0" y="0"/>
                </a:moveTo>
                <a:lnTo>
                  <a:pt x="1549610" y="0"/>
                </a:lnTo>
                <a:lnTo>
                  <a:pt x="1549610" y="1440459"/>
                </a:lnTo>
                <a:lnTo>
                  <a:pt x="0" y="14404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55099">
            <a:off x="3620517" y="522708"/>
            <a:ext cx="682737" cy="634646"/>
          </a:xfrm>
          <a:custGeom>
            <a:avLst/>
            <a:gdLst/>
            <a:ahLst/>
            <a:cxnLst/>
            <a:rect l="l" t="t" r="r" b="b"/>
            <a:pathLst>
              <a:path w="682737" h="634646">
                <a:moveTo>
                  <a:pt x="0" y="0"/>
                </a:moveTo>
                <a:lnTo>
                  <a:pt x="682737" y="0"/>
                </a:lnTo>
                <a:lnTo>
                  <a:pt x="682737" y="634646"/>
                </a:lnTo>
                <a:lnTo>
                  <a:pt x="0" y="634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089106"/>
              </p:ext>
            </p:extLst>
          </p:nvPr>
        </p:nvGraphicFramePr>
        <p:xfrm>
          <a:off x="3421196" y="932546"/>
          <a:ext cx="13838104" cy="7669230"/>
        </p:xfrm>
        <a:graphic>
          <a:graphicData uri="http://schemas.openxmlformats.org/drawingml/2006/table">
            <a:tbl>
              <a:tblPr/>
              <a:tblGrid>
                <a:gridCol w="3247895"/>
                <a:gridCol w="10590209"/>
              </a:tblGrid>
              <a:tr h="2469124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Metode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de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evaluare</a:t>
                      </a:r>
                      <a:endParaRPr lang="en-US" sz="2399" b="1" dirty="0">
                        <a:solidFill>
                          <a:srgbClr val="000000"/>
                        </a:solidFill>
                        <a:latin typeface="Keratine Bold"/>
                        <a:ea typeface="Keratine Bold"/>
                        <a:cs typeface="Keratine Bold"/>
                        <a:sym typeface="Keratine Bold"/>
                      </a:endParaRP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  <a:p>
                      <a:pPr algn="l">
                        <a:lnSpc>
                          <a:spcPts val="3359"/>
                        </a:lnSpc>
                      </a:pP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Evaluări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săptămânale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prin</a:t>
                      </a:r>
                      <a:endParaRPr lang="en-US" sz="2399" b="1" dirty="0">
                        <a:solidFill>
                          <a:srgbClr val="000000"/>
                        </a:solidFill>
                        <a:latin typeface="Keratine Bold"/>
                        <a:ea typeface="Keratine Bold"/>
                        <a:cs typeface="Keratine Bold"/>
                        <a:sym typeface="Keratine Bold"/>
                      </a:endParaRPr>
                    </a:p>
                    <a:p>
                      <a:pPr algn="l">
                        <a:lnSpc>
                          <a:spcPts val="3359"/>
                        </a:lnSpc>
                      </a:pP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exerciții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de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citit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și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teste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rapide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de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matematică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,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portofoliu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cu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fișele</a:t>
                      </a:r>
                      <a:endParaRPr lang="en-US" sz="2399" b="1" dirty="0">
                        <a:solidFill>
                          <a:srgbClr val="000000"/>
                        </a:solidFill>
                        <a:latin typeface="Keratine Bold"/>
                        <a:ea typeface="Keratine Bold"/>
                        <a:cs typeface="Keratine Bold"/>
                        <a:sym typeface="Keratine Bold"/>
                      </a:endParaRPr>
                    </a:p>
                    <a:p>
                      <a:pPr algn="l">
                        <a:lnSpc>
                          <a:spcPts val="3359"/>
                        </a:lnSpc>
                      </a:pP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lucrate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,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observații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directe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ale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progresului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.</a:t>
                      </a:r>
                    </a:p>
                    <a:p>
                      <a:pPr algn="l">
                        <a:lnSpc>
                          <a:spcPts val="3359"/>
                        </a:lnSpc>
                      </a:pP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230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 Interacțiune elev-părinte-profesor,consilier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 școlar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359"/>
                        </a:lnSpc>
                        <a:defRPr/>
                      </a:pPr>
                      <a:endParaRPr lang="en-US" sz="1100" dirty="0"/>
                    </a:p>
                    <a:p>
                      <a:pPr algn="just">
                        <a:lnSpc>
                          <a:spcPts val="3359"/>
                        </a:lnSpc>
                      </a:pP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Întâlniri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săptămânale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între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profesor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și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părinte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pentru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monitorizarea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progresului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, feedback constant </a:t>
                      </a:r>
                      <a:r>
                        <a:rPr lang="en-US" sz="2399" b="1" dirty="0" smtClean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din</a:t>
                      </a:r>
                      <a:r>
                        <a:rPr lang="ro-RO" sz="2399" b="1" dirty="0" smtClean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 smtClean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partea</a:t>
                      </a:r>
                      <a:r>
                        <a:rPr lang="en-US" sz="2399" b="1" dirty="0" smtClean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elevului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asupra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dificultăților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întâmpinate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.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Sedințe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de </a:t>
                      </a:r>
                      <a:r>
                        <a:rPr lang="en-US" sz="2399" b="1" dirty="0" err="1" smtClean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consiliere</a:t>
                      </a:r>
                      <a:r>
                        <a:rPr lang="en-US" sz="2399" b="1" dirty="0" smtClean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săptămânale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 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și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discuții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cu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acesta</a:t>
                      </a:r>
                      <a:endParaRPr lang="en-US" sz="2399" b="1" dirty="0">
                        <a:solidFill>
                          <a:srgbClr val="000000"/>
                        </a:solidFill>
                        <a:latin typeface="Keratine Bold"/>
                        <a:ea typeface="Keratine Bold"/>
                        <a:cs typeface="Keratine Bold"/>
                        <a:sym typeface="Keratine Bold"/>
                      </a:endParaRPr>
                    </a:p>
                    <a:p>
                      <a:pPr algn="just">
                        <a:lnSpc>
                          <a:spcPts val="3359"/>
                        </a:lnSpc>
                      </a:pP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pentru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măsurarea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progresului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.</a:t>
                      </a:r>
                    </a:p>
                    <a:p>
                      <a:pPr algn="just">
                        <a:lnSpc>
                          <a:spcPts val="3359"/>
                        </a:lnSpc>
                      </a:pP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2876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 Monitorizarea progresului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Grafic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cu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evoluția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timpului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de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citire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, cu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evoluția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scrisului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și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procentajul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de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răspunsuri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corecte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la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exercițiile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de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matematică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;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ajustări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ale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planului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dacă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este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necesar</a:t>
                      </a:r>
                      <a:r>
                        <a:rPr lang="en-US" sz="2399" b="1" dirty="0">
                          <a:solidFill>
                            <a:srgbClr val="FF0000"/>
                          </a:solidFill>
                          <a:latin typeface="Keratine Bold"/>
                          <a:ea typeface="Keratine Bold"/>
                          <a:cs typeface="Keratine Bold"/>
                          <a:sym typeface="Keratine Bold"/>
                        </a:rPr>
                        <a:t>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62289" y="441250"/>
            <a:ext cx="2176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dirty="0" smtClean="0">
                <a:solidFill>
                  <a:srgbClr val="FF0000"/>
                </a:solidFill>
                <a:latin typeface="Keratine"/>
              </a:rPr>
              <a:t>ANEXA 3.</a:t>
            </a:r>
            <a:endParaRPr lang="ro-RO" sz="2800" dirty="0">
              <a:solidFill>
                <a:srgbClr val="FF0000"/>
              </a:solidFill>
              <a:latin typeface="Kerati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582045" y="-753991"/>
            <a:ext cx="16883065" cy="11224767"/>
          </a:xfrm>
          <a:custGeom>
            <a:avLst/>
            <a:gdLst/>
            <a:ahLst/>
            <a:cxnLst/>
            <a:rect l="l" t="t" r="r" b="b"/>
            <a:pathLst>
              <a:path w="18105792" h="11881926">
                <a:moveTo>
                  <a:pt x="18105792" y="0"/>
                </a:moveTo>
                <a:lnTo>
                  <a:pt x="0" y="0"/>
                </a:lnTo>
                <a:lnTo>
                  <a:pt x="0" y="11881926"/>
                </a:lnTo>
                <a:lnTo>
                  <a:pt x="18105792" y="11881926"/>
                </a:lnTo>
                <a:lnTo>
                  <a:pt x="181057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052881">
            <a:off x="16577239" y="113951"/>
            <a:ext cx="1645130" cy="2298393"/>
          </a:xfrm>
          <a:custGeom>
            <a:avLst/>
            <a:gdLst/>
            <a:ahLst/>
            <a:cxnLst/>
            <a:rect l="l" t="t" r="r" b="b"/>
            <a:pathLst>
              <a:path w="3164988" h="3733785">
                <a:moveTo>
                  <a:pt x="0" y="0"/>
                </a:moveTo>
                <a:lnTo>
                  <a:pt x="3164988" y="0"/>
                </a:lnTo>
                <a:lnTo>
                  <a:pt x="3164988" y="3733785"/>
                </a:lnTo>
                <a:lnTo>
                  <a:pt x="0" y="37337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2527">
            <a:off x="16477026" y="3903832"/>
            <a:ext cx="1941045" cy="1626658"/>
          </a:xfrm>
          <a:custGeom>
            <a:avLst/>
            <a:gdLst/>
            <a:ahLst/>
            <a:cxnLst/>
            <a:rect l="l" t="t" r="r" b="b"/>
            <a:pathLst>
              <a:path w="2970857" h="2282608">
                <a:moveTo>
                  <a:pt x="0" y="0"/>
                </a:moveTo>
                <a:lnTo>
                  <a:pt x="2970857" y="0"/>
                </a:lnTo>
                <a:lnTo>
                  <a:pt x="2970857" y="2282609"/>
                </a:lnTo>
                <a:lnTo>
                  <a:pt x="0" y="22826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99170"/>
            <a:ext cx="15354225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endParaRPr dirty="0">
              <a:solidFill>
                <a:prstClr val="black"/>
              </a:solidFill>
            </a:endParaRPr>
          </a:p>
          <a:p>
            <a:pPr>
              <a:lnSpc>
                <a:spcPts val="3360"/>
              </a:lnSpc>
            </a:pPr>
            <a:r>
              <a:rPr lang="en-US" sz="2400" dirty="0" smtClean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ro-RO" sz="2400" dirty="0" smtClean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.</a:t>
            </a:r>
            <a:endParaRPr lang="en-US" sz="2400" dirty="0" smtClean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  <a:p>
            <a:pPr>
              <a:lnSpc>
                <a:spcPts val="3360"/>
              </a:lnSpc>
            </a:pPr>
            <a:endParaRPr lang="en-US" sz="2400" dirty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46662" y="6485948"/>
            <a:ext cx="6104816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ro-RO" sz="3000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.</a:t>
            </a:r>
            <a:endParaRPr lang="en-US" sz="3000" dirty="0">
              <a:solidFill>
                <a:srgbClr val="FF3131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135507" y="6962198"/>
            <a:ext cx="12016985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endParaRPr dirty="0">
              <a:solidFill>
                <a:prstClr val="black"/>
              </a:solidFill>
            </a:endParaRP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5907"/>
            <a:ext cx="7781925" cy="970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 s u s\Downloads\WhatsApp Image 2025-02-12 at 18.19.55 (1)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25907"/>
            <a:ext cx="7804164" cy="976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8241" y="6962198"/>
            <a:ext cx="265747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41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208707" y="280057"/>
            <a:ext cx="7121183" cy="98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ro-RO" sz="6000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.</a:t>
            </a:r>
            <a:endParaRPr lang="en-US" sz="6000" dirty="0">
              <a:solidFill>
                <a:srgbClr val="FF3131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sp>
        <p:nvSpPr>
          <p:cNvPr id="4" name="Freeform 4"/>
          <p:cNvSpPr/>
          <p:nvPr/>
        </p:nvSpPr>
        <p:spPr>
          <a:xfrm rot="-2052881">
            <a:off x="16577239" y="113951"/>
            <a:ext cx="1645130" cy="2298393"/>
          </a:xfrm>
          <a:custGeom>
            <a:avLst/>
            <a:gdLst/>
            <a:ahLst/>
            <a:cxnLst/>
            <a:rect l="l" t="t" r="r" b="b"/>
            <a:pathLst>
              <a:path w="3164988" h="3733785">
                <a:moveTo>
                  <a:pt x="0" y="0"/>
                </a:moveTo>
                <a:lnTo>
                  <a:pt x="3164988" y="0"/>
                </a:lnTo>
                <a:lnTo>
                  <a:pt x="3164988" y="3733785"/>
                </a:lnTo>
                <a:lnTo>
                  <a:pt x="0" y="37337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2527">
            <a:off x="16477026" y="3903832"/>
            <a:ext cx="1941045" cy="1626658"/>
          </a:xfrm>
          <a:custGeom>
            <a:avLst/>
            <a:gdLst/>
            <a:ahLst/>
            <a:cxnLst/>
            <a:rect l="l" t="t" r="r" b="b"/>
            <a:pathLst>
              <a:path w="2970857" h="2282608">
                <a:moveTo>
                  <a:pt x="0" y="0"/>
                </a:moveTo>
                <a:lnTo>
                  <a:pt x="2970857" y="0"/>
                </a:lnTo>
                <a:lnTo>
                  <a:pt x="2970857" y="2282609"/>
                </a:lnTo>
                <a:lnTo>
                  <a:pt x="0" y="22826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99170"/>
            <a:ext cx="15354225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endParaRPr dirty="0">
              <a:solidFill>
                <a:prstClr val="black"/>
              </a:solidFill>
            </a:endParaRPr>
          </a:p>
          <a:p>
            <a:pPr>
              <a:lnSpc>
                <a:spcPts val="3360"/>
              </a:lnSpc>
            </a:pPr>
            <a:r>
              <a:rPr lang="en-US" sz="2400" dirty="0" smtClean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ro-RO" sz="2400" dirty="0" smtClean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.</a:t>
            </a:r>
            <a:endParaRPr lang="en-US" sz="2400" dirty="0" smtClean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  <a:p>
            <a:pPr>
              <a:lnSpc>
                <a:spcPts val="3360"/>
              </a:lnSpc>
            </a:pPr>
            <a:endParaRPr lang="en-US" sz="2400" dirty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46662" y="6485948"/>
            <a:ext cx="6104816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ro-RO" sz="3000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.</a:t>
            </a:r>
            <a:endParaRPr lang="en-US" sz="3000" dirty="0">
              <a:solidFill>
                <a:srgbClr val="FF3131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135507" y="6962198"/>
            <a:ext cx="12016985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endParaRPr dirty="0">
              <a:solidFill>
                <a:prstClr val="black"/>
              </a:solidFill>
            </a:endParaRP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8241" y="6962198"/>
            <a:ext cx="265747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reeform 11"/>
          <p:cNvSpPr/>
          <p:nvPr/>
        </p:nvSpPr>
        <p:spPr>
          <a:xfrm rot="11040138" flipH="1">
            <a:off x="920711" y="558903"/>
            <a:ext cx="16315629" cy="8597693"/>
          </a:xfrm>
          <a:custGeom>
            <a:avLst/>
            <a:gdLst/>
            <a:ahLst/>
            <a:cxnLst/>
            <a:rect l="l" t="t" r="r" b="b"/>
            <a:pathLst>
              <a:path w="18105792" h="11881926">
                <a:moveTo>
                  <a:pt x="18105792" y="0"/>
                </a:moveTo>
                <a:lnTo>
                  <a:pt x="0" y="0"/>
                </a:lnTo>
                <a:lnTo>
                  <a:pt x="0" y="11881926"/>
                </a:lnTo>
                <a:lnTo>
                  <a:pt x="18105792" y="11881926"/>
                </a:lnTo>
                <a:lnTo>
                  <a:pt x="1810579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4" y="675594"/>
            <a:ext cx="7343775" cy="892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526" y="323346"/>
            <a:ext cx="7304399" cy="937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72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2361175" y="80357"/>
            <a:ext cx="15514714" cy="9397110"/>
          </a:xfrm>
          <a:custGeom>
            <a:avLst/>
            <a:gdLst/>
            <a:ahLst/>
            <a:cxnLst/>
            <a:rect l="l" t="t" r="r" b="b"/>
            <a:pathLst>
              <a:path w="18380434" h="12062160">
                <a:moveTo>
                  <a:pt x="18380434" y="0"/>
                </a:moveTo>
                <a:lnTo>
                  <a:pt x="0" y="0"/>
                </a:lnTo>
                <a:lnTo>
                  <a:pt x="0" y="12062160"/>
                </a:lnTo>
                <a:lnTo>
                  <a:pt x="18380434" y="12062160"/>
                </a:lnTo>
                <a:lnTo>
                  <a:pt x="1838043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331782">
            <a:off x="30802" y="-237903"/>
            <a:ext cx="1995795" cy="2033931"/>
          </a:xfrm>
          <a:custGeom>
            <a:avLst/>
            <a:gdLst/>
            <a:ahLst/>
            <a:cxnLst/>
            <a:rect l="l" t="t" r="r" b="b"/>
            <a:pathLst>
              <a:path w="1995795" h="2033931">
                <a:moveTo>
                  <a:pt x="0" y="0"/>
                </a:moveTo>
                <a:lnTo>
                  <a:pt x="1995796" y="0"/>
                </a:lnTo>
                <a:lnTo>
                  <a:pt x="1995796" y="2033931"/>
                </a:lnTo>
                <a:lnTo>
                  <a:pt x="0" y="20339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43817" y="1633204"/>
            <a:ext cx="1362573" cy="1388610"/>
          </a:xfrm>
          <a:custGeom>
            <a:avLst/>
            <a:gdLst/>
            <a:ahLst/>
            <a:cxnLst/>
            <a:rect l="l" t="t" r="r" b="b"/>
            <a:pathLst>
              <a:path w="1362573" h="1388610">
                <a:moveTo>
                  <a:pt x="0" y="0"/>
                </a:moveTo>
                <a:lnTo>
                  <a:pt x="1362574" y="0"/>
                </a:lnTo>
                <a:lnTo>
                  <a:pt x="1362574" y="1388610"/>
                </a:lnTo>
                <a:lnTo>
                  <a:pt x="0" y="13886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55053">
            <a:off x="347413" y="8380457"/>
            <a:ext cx="1362573" cy="1388610"/>
          </a:xfrm>
          <a:custGeom>
            <a:avLst/>
            <a:gdLst/>
            <a:ahLst/>
            <a:cxnLst/>
            <a:rect l="l" t="t" r="r" b="b"/>
            <a:pathLst>
              <a:path w="1362573" h="1388610">
                <a:moveTo>
                  <a:pt x="0" y="0"/>
                </a:moveTo>
                <a:lnTo>
                  <a:pt x="1362574" y="0"/>
                </a:lnTo>
                <a:lnTo>
                  <a:pt x="1362574" y="1388610"/>
                </a:lnTo>
                <a:lnTo>
                  <a:pt x="0" y="13886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3074" name="Picture 2" descr="C:\Users\A s u s\Downloads\WhatsApp Image 2025-02-12 at 18.19.56 (1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"/>
            <a:ext cx="9144000" cy="662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220441"/>
              </p:ext>
            </p:extLst>
          </p:nvPr>
        </p:nvGraphicFramePr>
        <p:xfrm>
          <a:off x="9658350" y="2552700"/>
          <a:ext cx="8610600" cy="7454745"/>
        </p:xfrm>
        <a:graphic>
          <a:graphicData uri="http://schemas.openxmlformats.org/drawingml/2006/table">
            <a:tbl>
              <a:tblPr firstRow="1" firstCol="1" bandRow="1"/>
              <a:tblGrid>
                <a:gridCol w="853179"/>
                <a:gridCol w="2714961"/>
                <a:gridCol w="853179"/>
                <a:gridCol w="853179"/>
                <a:gridCol w="853179"/>
                <a:gridCol w="775469"/>
                <a:gridCol w="853727"/>
                <a:gridCol w="853727"/>
              </a:tblGrid>
              <a:tr h="18299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9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NR.CRT.</a:t>
                      </a:r>
                      <a:endParaRPr lang="ro-RO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9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NUMELE ȘI PRENUMELE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9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COMUNICARE ÎN LIMBA ROMÂNĂ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9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MATEMATICĂ</a:t>
                      </a:r>
                      <a:endParaRPr lang="ro-RO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</a:tr>
              <a:tr h="302033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REMEDIERE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DEZVOLTARE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PERFORMANȚĂ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REMEDIERE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DEZVOLTARE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PERFORMANȚĂ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ALEXE LUCAS MATEI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ANTON SABINA 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AVRAM EMILIA IOANA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BOBOCEA REBECA BEATRICE MARIA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BOŞTINĂ JESSICA ŞTEFANIA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o-RO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CONSTANTIN ELENA ANTONIA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COSTANDACHE IRIS OLIVIA</a:t>
                      </a:r>
                      <a:endParaRPr lang="ro-RO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DOBRIN DAVID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DUMITRESCU RADU MATEI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ENE NICOLETA MARIA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GEANTĂ DARIUS GABRIEL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IONIŢĂ MARIA ALISSIA</a:t>
                      </a:r>
                      <a:endParaRPr lang="ro-RO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MARCU ANDI MIHAIL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MECU IONUŢ MĂDĂLIN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MIU EVA MARIA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MODREA PAVEL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NICULA- NICOLAE COSMIN ANDREI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OPRESCU ANDA RAISA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PALUMBO MARIA DESIRE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PARPALĂ NICHOLAS ANDREI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STOICA MIRUNA GEORGIANA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ŞAMIT DIANA ANDRADA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TUDOR DAN MATEI IOAN 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TUDOR EDUARD ANDREI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URSE KATIA ANASTASIA</a:t>
                      </a:r>
                      <a:endParaRPr lang="ro-RO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VASILE MARIA SOFIA</a:t>
                      </a:r>
                      <a:endParaRPr lang="ro-RO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o-RO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o-RO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907" marR="519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9457509" y="1409700"/>
            <a:ext cx="85256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b="1" dirty="0"/>
              <a:t>TABEL NOMINAL CU ELEVII CLASEI I B </a:t>
            </a:r>
            <a:endParaRPr lang="ro-RO" b="1" dirty="0" smtClean="0"/>
          </a:p>
          <a:p>
            <a:pPr algn="ctr"/>
            <a:r>
              <a:rPr lang="ro-RO" b="1" dirty="0" smtClean="0"/>
              <a:t>INTEGRAȚI </a:t>
            </a:r>
            <a:r>
              <a:rPr lang="ro-RO" b="1" dirty="0"/>
              <a:t>ÎN PROGRAM  INDIVIDUALIZAT DE ÎNVĂȚARE</a:t>
            </a:r>
          </a:p>
          <a:p>
            <a:pPr algn="ctr"/>
            <a:r>
              <a:rPr lang="ro-RO" b="1" dirty="0"/>
              <a:t>CONFORM REZULTATELOR EVALUĂRII INIȚIALE, ANUL ȘCOLAR 2024-2025</a:t>
            </a:r>
          </a:p>
        </p:txBody>
      </p:sp>
    </p:spTree>
    <p:extLst>
      <p:ext uri="{BB962C8B-B14F-4D97-AF65-F5344CB8AC3E}">
        <p14:creationId xmlns:p14="http://schemas.microsoft.com/office/powerpoint/2010/main" val="18698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451478">
            <a:off x="3786522" y="849163"/>
            <a:ext cx="12095549" cy="7937704"/>
          </a:xfrm>
          <a:custGeom>
            <a:avLst/>
            <a:gdLst/>
            <a:ahLst/>
            <a:cxnLst/>
            <a:rect l="l" t="t" r="r" b="b"/>
            <a:pathLst>
              <a:path w="12095549" h="7937704">
                <a:moveTo>
                  <a:pt x="0" y="0"/>
                </a:moveTo>
                <a:lnTo>
                  <a:pt x="12095549" y="0"/>
                </a:lnTo>
                <a:lnTo>
                  <a:pt x="12095549" y="7937704"/>
                </a:lnTo>
                <a:lnTo>
                  <a:pt x="0" y="793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59169" y="257463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331782">
            <a:off x="79667" y="908279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3" y="0"/>
                </a:lnTo>
                <a:lnTo>
                  <a:pt x="1542783" y="1572263"/>
                </a:lnTo>
                <a:lnTo>
                  <a:pt x="0" y="1572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331782">
            <a:off x="2872014" y="1462009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2" y="0"/>
                </a:lnTo>
                <a:lnTo>
                  <a:pt x="2156412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7136" y="4176758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80276">
            <a:off x="1830874" y="5143500"/>
            <a:ext cx="3960697" cy="4786341"/>
          </a:xfrm>
          <a:custGeom>
            <a:avLst/>
            <a:gdLst/>
            <a:ahLst/>
            <a:cxnLst/>
            <a:rect l="l" t="t" r="r" b="b"/>
            <a:pathLst>
              <a:path w="3960697" h="4786341">
                <a:moveTo>
                  <a:pt x="0" y="0"/>
                </a:moveTo>
                <a:lnTo>
                  <a:pt x="3960697" y="0"/>
                </a:lnTo>
                <a:lnTo>
                  <a:pt x="3960697" y="4786341"/>
                </a:lnTo>
                <a:lnTo>
                  <a:pt x="0" y="47863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38909">
            <a:off x="6394419" y="7617162"/>
            <a:ext cx="1350547" cy="1348859"/>
          </a:xfrm>
          <a:custGeom>
            <a:avLst/>
            <a:gdLst/>
            <a:ahLst/>
            <a:cxnLst/>
            <a:rect l="l" t="t" r="r" b="b"/>
            <a:pathLst>
              <a:path w="1350547" h="1348859">
                <a:moveTo>
                  <a:pt x="0" y="0"/>
                </a:moveTo>
                <a:lnTo>
                  <a:pt x="1350547" y="0"/>
                </a:lnTo>
                <a:lnTo>
                  <a:pt x="1350547" y="1348859"/>
                </a:lnTo>
                <a:lnTo>
                  <a:pt x="0" y="13488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74128" flipH="1">
            <a:off x="12790667" y="3152797"/>
            <a:ext cx="4337003" cy="5930944"/>
          </a:xfrm>
          <a:custGeom>
            <a:avLst/>
            <a:gdLst/>
            <a:ahLst/>
            <a:cxnLst/>
            <a:rect l="l" t="t" r="r" b="b"/>
            <a:pathLst>
              <a:path w="4337003" h="5930944">
                <a:moveTo>
                  <a:pt x="4337003" y="0"/>
                </a:moveTo>
                <a:lnTo>
                  <a:pt x="0" y="0"/>
                </a:lnTo>
                <a:lnTo>
                  <a:pt x="0" y="5930945"/>
                </a:lnTo>
                <a:lnTo>
                  <a:pt x="4337003" y="5930945"/>
                </a:lnTo>
                <a:lnTo>
                  <a:pt x="433700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81960">
            <a:off x="12419820" y="1564875"/>
            <a:ext cx="1605384" cy="1601370"/>
          </a:xfrm>
          <a:custGeom>
            <a:avLst/>
            <a:gdLst/>
            <a:ahLst/>
            <a:cxnLst/>
            <a:rect l="l" t="t" r="r" b="b"/>
            <a:pathLst>
              <a:path w="1605384" h="1601370">
                <a:moveTo>
                  <a:pt x="0" y="0"/>
                </a:moveTo>
                <a:lnTo>
                  <a:pt x="1605384" y="0"/>
                </a:lnTo>
                <a:lnTo>
                  <a:pt x="1605384" y="1601371"/>
                </a:lnTo>
                <a:lnTo>
                  <a:pt x="0" y="16013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685772" y="2849912"/>
            <a:ext cx="9532519" cy="1463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33"/>
              </a:lnSpc>
            </a:pPr>
            <a:r>
              <a:rPr lang="en-US" sz="8952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VĂ </a:t>
            </a:r>
            <a:r>
              <a:rPr lang="en-US" sz="8952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MULȚUM</a:t>
            </a:r>
            <a:r>
              <a:rPr lang="ro-RO" sz="8952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IM</a:t>
            </a:r>
            <a:r>
              <a:rPr lang="en-US" sz="8952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!</a:t>
            </a:r>
            <a:endParaRPr lang="en-US" sz="8952" dirty="0">
              <a:solidFill>
                <a:srgbClr val="FF3131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6681230" y="3799386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326458" y="441604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895951" y="1472678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331782">
            <a:off x="16203754" y="7846677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5620373" y="4702172"/>
            <a:ext cx="6419227" cy="21147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o-RO" sz="2800" b="1" dirty="0" smtClean="0"/>
              <a:t>MATERIAL REALIZAT DE:</a:t>
            </a:r>
          </a:p>
          <a:p>
            <a:r>
              <a:rPr lang="ro-RO" sz="2400" dirty="0" smtClean="0"/>
              <a:t>Prof: OANCEA LAURA DANA</a:t>
            </a:r>
          </a:p>
          <a:p>
            <a:r>
              <a:rPr lang="ro-RO" sz="2400" dirty="0" smtClean="0"/>
              <a:t>Prof: ALEXE VIORICA</a:t>
            </a:r>
          </a:p>
          <a:p>
            <a:r>
              <a:rPr lang="ro-RO" sz="2400" dirty="0" smtClean="0"/>
              <a:t>Prof. TĂNASE GABRIELA</a:t>
            </a:r>
          </a:p>
          <a:p>
            <a:r>
              <a:rPr lang="ro-RO" sz="2400" dirty="0" smtClean="0"/>
              <a:t> Înv.   LICĂ ALINA</a:t>
            </a:r>
            <a:endParaRPr lang="ro-RO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2361175" y="80357"/>
            <a:ext cx="15514714" cy="9397110"/>
          </a:xfrm>
          <a:custGeom>
            <a:avLst/>
            <a:gdLst/>
            <a:ahLst/>
            <a:cxnLst/>
            <a:rect l="l" t="t" r="r" b="b"/>
            <a:pathLst>
              <a:path w="18380434" h="12062160">
                <a:moveTo>
                  <a:pt x="18380434" y="0"/>
                </a:moveTo>
                <a:lnTo>
                  <a:pt x="0" y="0"/>
                </a:lnTo>
                <a:lnTo>
                  <a:pt x="0" y="12062160"/>
                </a:lnTo>
                <a:lnTo>
                  <a:pt x="18380434" y="12062160"/>
                </a:lnTo>
                <a:lnTo>
                  <a:pt x="1838043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0523" y="3134087"/>
            <a:ext cx="5246370" cy="5246370"/>
            <a:chOff x="0" y="0"/>
            <a:chExt cx="12700000" cy="12700000"/>
          </a:xfrm>
        </p:grpSpPr>
        <p:sp>
          <p:nvSpPr>
            <p:cNvPr id="4" name="Freeform 4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4"/>
              <a:stretch>
                <a:fillRect l="-15948" r="-23363"/>
              </a:stretch>
            </a:blipFill>
            <a:ln w="180975" cap="sq">
              <a:solidFill>
                <a:srgbClr val="F8D35E"/>
              </a:solidFill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 rot="-2331782">
            <a:off x="30802" y="-237903"/>
            <a:ext cx="1995795" cy="2033931"/>
          </a:xfrm>
          <a:custGeom>
            <a:avLst/>
            <a:gdLst/>
            <a:ahLst/>
            <a:cxnLst/>
            <a:rect l="l" t="t" r="r" b="b"/>
            <a:pathLst>
              <a:path w="1995795" h="2033931">
                <a:moveTo>
                  <a:pt x="0" y="0"/>
                </a:moveTo>
                <a:lnTo>
                  <a:pt x="1995796" y="0"/>
                </a:lnTo>
                <a:lnTo>
                  <a:pt x="1995796" y="2033931"/>
                </a:lnTo>
                <a:lnTo>
                  <a:pt x="0" y="20339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43817" y="1633204"/>
            <a:ext cx="1362573" cy="1388610"/>
          </a:xfrm>
          <a:custGeom>
            <a:avLst/>
            <a:gdLst/>
            <a:ahLst/>
            <a:cxnLst/>
            <a:rect l="l" t="t" r="r" b="b"/>
            <a:pathLst>
              <a:path w="1362573" h="1388610">
                <a:moveTo>
                  <a:pt x="0" y="0"/>
                </a:moveTo>
                <a:lnTo>
                  <a:pt x="1362574" y="0"/>
                </a:lnTo>
                <a:lnTo>
                  <a:pt x="1362574" y="1388610"/>
                </a:lnTo>
                <a:lnTo>
                  <a:pt x="0" y="13886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55053">
            <a:off x="347413" y="8380457"/>
            <a:ext cx="1362573" cy="1388610"/>
          </a:xfrm>
          <a:custGeom>
            <a:avLst/>
            <a:gdLst/>
            <a:ahLst/>
            <a:cxnLst/>
            <a:rect l="l" t="t" r="r" b="b"/>
            <a:pathLst>
              <a:path w="1362573" h="1388610">
                <a:moveTo>
                  <a:pt x="0" y="0"/>
                </a:moveTo>
                <a:lnTo>
                  <a:pt x="1362574" y="0"/>
                </a:lnTo>
                <a:lnTo>
                  <a:pt x="1362574" y="1388610"/>
                </a:lnTo>
                <a:lnTo>
                  <a:pt x="0" y="13886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33250" y="7624246"/>
            <a:ext cx="3462103" cy="1908484"/>
          </a:xfrm>
          <a:custGeom>
            <a:avLst/>
            <a:gdLst/>
            <a:ahLst/>
            <a:cxnLst/>
            <a:rect l="l" t="t" r="r" b="b"/>
            <a:pathLst>
              <a:path w="3462103" h="1908484">
                <a:moveTo>
                  <a:pt x="0" y="0"/>
                </a:moveTo>
                <a:lnTo>
                  <a:pt x="3462102" y="0"/>
                </a:lnTo>
                <a:lnTo>
                  <a:pt x="3462102" y="1908484"/>
                </a:lnTo>
                <a:lnTo>
                  <a:pt x="0" y="19084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776365" y="1616038"/>
            <a:ext cx="12482935" cy="834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8"/>
              </a:lnSpc>
            </a:pPr>
            <a:r>
              <a:rPr lang="en-US" sz="6620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PLANUL INDIVIDUALIZAT DE </a:t>
            </a:r>
            <a:r>
              <a:rPr lang="en-US" sz="6620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ÎNVĂȚARE</a:t>
            </a:r>
            <a:r>
              <a:rPr lang="ro-RO" sz="6620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-</a:t>
            </a:r>
            <a:endParaRPr lang="en-US" sz="6620" dirty="0">
              <a:solidFill>
                <a:srgbClr val="FF3131"/>
              </a:solidFill>
              <a:latin typeface="Keratine"/>
              <a:ea typeface="Keratine"/>
              <a:cs typeface="Keratine"/>
              <a:sym typeface="Keratine"/>
            </a:endParaRPr>
          </a:p>
          <a:p>
            <a:pPr algn="ctr">
              <a:lnSpc>
                <a:spcPts val="9268"/>
              </a:lnSpc>
            </a:pPr>
            <a:r>
              <a:rPr lang="en-US" sz="6620" dirty="0">
                <a:solidFill>
                  <a:schemeClr val="tx2">
                    <a:lumMod val="75000"/>
                  </a:schemeClr>
                </a:solidFill>
                <a:latin typeface="Keratine"/>
                <a:ea typeface="Keratine"/>
                <a:cs typeface="Keratine"/>
                <a:sym typeface="Keratine"/>
              </a:rPr>
              <a:t>PREMISĂ A SUCCESULUI ȘCOLAR</a:t>
            </a:r>
          </a:p>
          <a:p>
            <a:pPr algn="ctr">
              <a:lnSpc>
                <a:spcPts val="9268"/>
              </a:lnSpc>
            </a:pPr>
            <a:endParaRPr lang="en-US" sz="6620" dirty="0">
              <a:solidFill>
                <a:srgbClr val="FF3131"/>
              </a:solidFill>
              <a:latin typeface="Keratine"/>
              <a:ea typeface="Keratine"/>
              <a:cs typeface="Keratine"/>
              <a:sym typeface="Keratine"/>
            </a:endParaRPr>
          </a:p>
          <a:p>
            <a:pPr algn="ctr">
              <a:lnSpc>
                <a:spcPts val="9268"/>
              </a:lnSpc>
            </a:pPr>
            <a:r>
              <a:rPr lang="en-US" sz="6620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4 MARTIE 2025</a:t>
            </a:r>
          </a:p>
          <a:p>
            <a:pPr algn="ctr">
              <a:lnSpc>
                <a:spcPts val="9268"/>
              </a:lnSpc>
            </a:pPr>
            <a:endParaRPr lang="en-US" sz="6620" dirty="0">
              <a:solidFill>
                <a:srgbClr val="FF3131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597329" flipH="1">
            <a:off x="3409562" y="1631688"/>
            <a:ext cx="11991908" cy="6395372"/>
          </a:xfrm>
          <a:custGeom>
            <a:avLst/>
            <a:gdLst/>
            <a:ahLst/>
            <a:cxnLst/>
            <a:rect l="l" t="t" r="r" b="b"/>
            <a:pathLst>
              <a:path w="17259300" h="11326416">
                <a:moveTo>
                  <a:pt x="17259300" y="0"/>
                </a:moveTo>
                <a:lnTo>
                  <a:pt x="0" y="0"/>
                </a:lnTo>
                <a:lnTo>
                  <a:pt x="0" y="11326415"/>
                </a:lnTo>
                <a:lnTo>
                  <a:pt x="17259300" y="11326415"/>
                </a:lnTo>
                <a:lnTo>
                  <a:pt x="172593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29231" y="5264286"/>
            <a:ext cx="4674278" cy="4317864"/>
          </a:xfrm>
          <a:custGeom>
            <a:avLst/>
            <a:gdLst/>
            <a:ahLst/>
            <a:cxnLst/>
            <a:rect l="l" t="t" r="r" b="b"/>
            <a:pathLst>
              <a:path w="4674278" h="4317864">
                <a:moveTo>
                  <a:pt x="0" y="0"/>
                </a:moveTo>
                <a:lnTo>
                  <a:pt x="4674277" y="0"/>
                </a:lnTo>
                <a:lnTo>
                  <a:pt x="4674277" y="4317864"/>
                </a:lnTo>
                <a:lnTo>
                  <a:pt x="0" y="4317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20737">
            <a:off x="1385415" y="5533989"/>
            <a:ext cx="3576761" cy="4126229"/>
          </a:xfrm>
          <a:custGeom>
            <a:avLst/>
            <a:gdLst/>
            <a:ahLst/>
            <a:cxnLst/>
            <a:rect l="l" t="t" r="r" b="b"/>
            <a:pathLst>
              <a:path w="3576761" h="4126229">
                <a:moveTo>
                  <a:pt x="0" y="0"/>
                </a:moveTo>
                <a:lnTo>
                  <a:pt x="3576762" y="0"/>
                </a:lnTo>
                <a:lnTo>
                  <a:pt x="3576762" y="4126229"/>
                </a:lnTo>
                <a:lnTo>
                  <a:pt x="0" y="41262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50775">
            <a:off x="1228729" y="1890663"/>
            <a:ext cx="1294507" cy="1203325"/>
          </a:xfrm>
          <a:custGeom>
            <a:avLst/>
            <a:gdLst/>
            <a:ahLst/>
            <a:cxnLst/>
            <a:rect l="l" t="t" r="r" b="b"/>
            <a:pathLst>
              <a:path w="1294507" h="1203325">
                <a:moveTo>
                  <a:pt x="0" y="0"/>
                </a:moveTo>
                <a:lnTo>
                  <a:pt x="1294507" y="0"/>
                </a:lnTo>
                <a:lnTo>
                  <a:pt x="1294507" y="1203325"/>
                </a:lnTo>
                <a:lnTo>
                  <a:pt x="0" y="12033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173796" y="1171793"/>
            <a:ext cx="11940408" cy="2586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0"/>
              </a:lnSpc>
            </a:pPr>
            <a:r>
              <a:rPr lang="en-US" sz="6000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PLAN INDIVIDUALIZAT DE ÎNVĂȚARE</a:t>
            </a:r>
          </a:p>
          <a:p>
            <a:pPr algn="ctr">
              <a:lnSpc>
                <a:spcPts val="6780"/>
              </a:lnSpc>
            </a:pPr>
            <a:endParaRPr lang="en-US" sz="6000" dirty="0">
              <a:solidFill>
                <a:srgbClr val="FF3131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644471" y="3631289"/>
            <a:ext cx="5408979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9878" lvl="1" algn="l">
              <a:lnSpc>
                <a:spcPts val="3500"/>
              </a:lnSpc>
            </a:pPr>
            <a:endParaRPr lang="ro-RO" sz="2500" dirty="0" smtClean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  <a:p>
            <a:pPr marL="539756" lvl="1" indent="-269878" algn="l">
              <a:lnSpc>
                <a:spcPts val="3500"/>
              </a:lnSpc>
              <a:buFont typeface="Arial"/>
              <a:buChar char="•"/>
            </a:pPr>
            <a:r>
              <a:rPr lang="en-US" sz="2500" dirty="0" smtClean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TIPUL </a:t>
            </a:r>
            <a:r>
              <a:rPr lang="en-US" sz="2500" dirty="0" smtClean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PLANULUI</a:t>
            </a:r>
            <a:endParaRPr lang="en-US" sz="2500" dirty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629762" y="4150876"/>
            <a:ext cx="6703814" cy="409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9878" lvl="1" algn="l">
              <a:lnSpc>
                <a:spcPts val="3500"/>
              </a:lnSpc>
            </a:pPr>
            <a:endParaRPr lang="en-US" sz="2500" dirty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629762" y="5448300"/>
            <a:ext cx="5254661" cy="43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6" lvl="1" indent="-269878" algn="l">
              <a:lnSpc>
                <a:spcPts val="3500"/>
              </a:lnSpc>
              <a:buFont typeface="Arial"/>
              <a:buChar char="•"/>
            </a:pPr>
            <a:r>
              <a:rPr lang="en-US" sz="25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TIPUL DE INTERVENȚIE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29762" y="6134100"/>
            <a:ext cx="6400945" cy="409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6" lvl="1" indent="-269878" algn="l">
              <a:lnSpc>
                <a:spcPts val="3500"/>
              </a:lnSpc>
              <a:buFont typeface="Arial"/>
              <a:buChar char="•"/>
            </a:pPr>
            <a:r>
              <a:rPr lang="ro-RO" sz="2500" dirty="0" smtClean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OBIECTIVE</a:t>
            </a:r>
            <a:endParaRPr lang="en-US" sz="2500" dirty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629762" y="6821834"/>
            <a:ext cx="6400945" cy="409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6" lvl="1" indent="-269878" algn="l">
              <a:lnSpc>
                <a:spcPts val="3500"/>
              </a:lnSpc>
              <a:buFont typeface="Arial"/>
              <a:buChar char="•"/>
            </a:pPr>
            <a:r>
              <a:rPr lang="ro-RO" sz="2500" dirty="0" smtClean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PROGRAM DE INTERVENȚIE</a:t>
            </a:r>
            <a:endParaRPr lang="en-US" sz="2500" dirty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629762" y="7613462"/>
            <a:ext cx="717939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6" lvl="1" indent="-269878" algn="l">
              <a:lnSpc>
                <a:spcPts val="3500"/>
              </a:lnSpc>
              <a:buFont typeface="Arial"/>
              <a:buChar char="•"/>
            </a:pPr>
            <a:r>
              <a:rPr lang="ro-RO" sz="2500" dirty="0" smtClean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REZULTATE OBȚINUTE</a:t>
            </a:r>
            <a:endParaRPr lang="en-US" sz="2500" dirty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  <a:p>
            <a:pPr algn="l">
              <a:lnSpc>
                <a:spcPts val="3500"/>
              </a:lnSpc>
            </a:pPr>
            <a:endParaRPr lang="en-US" sz="2500" dirty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sp>
        <p:nvSpPr>
          <p:cNvPr id="13" name="Freeform 13"/>
          <p:cNvSpPr/>
          <p:nvPr/>
        </p:nvSpPr>
        <p:spPr>
          <a:xfrm rot="792417">
            <a:off x="15348341" y="2986409"/>
            <a:ext cx="2324524" cy="2318712"/>
          </a:xfrm>
          <a:custGeom>
            <a:avLst/>
            <a:gdLst/>
            <a:ahLst/>
            <a:cxnLst/>
            <a:rect l="l" t="t" r="r" b="b"/>
            <a:pathLst>
              <a:path w="2324524" h="2318712">
                <a:moveTo>
                  <a:pt x="0" y="0"/>
                </a:moveTo>
                <a:lnTo>
                  <a:pt x="2324523" y="0"/>
                </a:lnTo>
                <a:lnTo>
                  <a:pt x="2324523" y="2318712"/>
                </a:lnTo>
                <a:lnTo>
                  <a:pt x="0" y="23187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8"/>
          <p:cNvSpPr txBox="1"/>
          <p:nvPr/>
        </p:nvSpPr>
        <p:spPr>
          <a:xfrm>
            <a:off x="6590573" y="4829374"/>
            <a:ext cx="6703814" cy="43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6" lvl="1" indent="-269878" algn="l">
              <a:lnSpc>
                <a:spcPts val="3500"/>
              </a:lnSpc>
              <a:buFont typeface="Arial"/>
              <a:buChar char="•"/>
            </a:pPr>
            <a:r>
              <a:rPr lang="en-US" sz="250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ARIA/DISCIPLINA DE INTERVENȚIE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6701027" y="3458026"/>
            <a:ext cx="5408979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6" lvl="1" indent="-269878" algn="l">
              <a:lnSpc>
                <a:spcPts val="3500"/>
              </a:lnSpc>
              <a:buFont typeface="Arial"/>
              <a:buChar char="•"/>
            </a:pPr>
            <a:r>
              <a:rPr lang="ro-RO" sz="2500" dirty="0" smtClean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DATE GENERALE</a:t>
            </a:r>
          </a:p>
          <a:p>
            <a:pPr marL="269878" lvl="1" algn="l">
              <a:lnSpc>
                <a:spcPts val="3500"/>
              </a:lnSpc>
            </a:pPr>
            <a:endParaRPr lang="en-US" sz="2500" dirty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2534147" y="182054"/>
            <a:ext cx="15385536" cy="9819743"/>
          </a:xfrm>
          <a:custGeom>
            <a:avLst/>
            <a:gdLst/>
            <a:ahLst/>
            <a:cxnLst/>
            <a:rect l="l" t="t" r="r" b="b"/>
            <a:pathLst>
              <a:path w="16312862" h="10705316">
                <a:moveTo>
                  <a:pt x="16312861" y="0"/>
                </a:moveTo>
                <a:lnTo>
                  <a:pt x="0" y="0"/>
                </a:lnTo>
                <a:lnTo>
                  <a:pt x="0" y="10705316"/>
                </a:lnTo>
                <a:lnTo>
                  <a:pt x="16312861" y="10705316"/>
                </a:lnTo>
                <a:lnTo>
                  <a:pt x="163128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981487"/>
            <a:ext cx="4550721" cy="2920046"/>
          </a:xfrm>
          <a:custGeom>
            <a:avLst/>
            <a:gdLst/>
            <a:ahLst/>
            <a:cxnLst/>
            <a:rect l="l" t="t" r="r" b="b"/>
            <a:pathLst>
              <a:path w="4550721" h="2920046">
                <a:moveTo>
                  <a:pt x="0" y="0"/>
                </a:moveTo>
                <a:lnTo>
                  <a:pt x="4550721" y="0"/>
                </a:lnTo>
                <a:lnTo>
                  <a:pt x="4550721" y="2920046"/>
                </a:lnTo>
                <a:lnTo>
                  <a:pt x="0" y="29200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30694">
            <a:off x="14966411" y="608858"/>
            <a:ext cx="3029758" cy="3436398"/>
          </a:xfrm>
          <a:custGeom>
            <a:avLst/>
            <a:gdLst/>
            <a:ahLst/>
            <a:cxnLst/>
            <a:rect l="l" t="t" r="r" b="b"/>
            <a:pathLst>
              <a:path w="3029758" h="3436398">
                <a:moveTo>
                  <a:pt x="0" y="0"/>
                </a:moveTo>
                <a:lnTo>
                  <a:pt x="3029758" y="0"/>
                </a:lnTo>
                <a:lnTo>
                  <a:pt x="3029758" y="3436398"/>
                </a:lnTo>
                <a:lnTo>
                  <a:pt x="0" y="34363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017806" y="252583"/>
            <a:ext cx="13756452" cy="8134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NUME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ȘI PRENUME ELEV: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P.M.D</a:t>
            </a:r>
            <a:endParaRPr lang="ro-RO" sz="24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CLASA: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I</a:t>
            </a:r>
            <a:endParaRPr lang="ro-RO" sz="24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AN ȘCOLAR: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2024-2025</a:t>
            </a:r>
            <a:endParaRPr lang="ro-RO" sz="24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NUME ȘI PRENUME CADRU DIDACTIC: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OANCEA LAURA DANA</a:t>
            </a:r>
            <a:endParaRPr lang="ro-RO" sz="2400" dirty="0">
              <a:ea typeface="Calibri"/>
              <a:cs typeface="Times New Roman"/>
            </a:endParaRPr>
          </a:p>
          <a:p>
            <a:pPr lvl="1" algn="just">
              <a:lnSpc>
                <a:spcPts val="3791"/>
              </a:lnSpc>
            </a:pPr>
            <a:endParaRPr lang="ro-RO" sz="2707" dirty="0" smtClean="0">
              <a:solidFill>
                <a:srgbClr val="FF3131"/>
              </a:solidFill>
              <a:latin typeface="Keratine"/>
              <a:ea typeface="Keratine"/>
              <a:cs typeface="Keratine"/>
              <a:sym typeface="Keratine"/>
            </a:endParaRPr>
          </a:p>
          <a:p>
            <a:pPr lvl="1" algn="just">
              <a:lnSpc>
                <a:spcPts val="3791"/>
              </a:lnSpc>
            </a:pPr>
            <a:r>
              <a:rPr lang="en-US" sz="2707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TIPUL </a:t>
            </a:r>
            <a:r>
              <a:rPr lang="en-US" sz="2707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PLANULUI:</a:t>
            </a:r>
          </a:p>
          <a:p>
            <a:pPr marL="584650" lvl="1" indent="-292325" algn="just">
              <a:lnSpc>
                <a:spcPts val="3791"/>
              </a:lnSpc>
              <a:buFont typeface="Arial"/>
              <a:buChar char="•"/>
            </a:pPr>
            <a:r>
              <a:rPr lang="en-US" sz="2707" dirty="0" err="1" smtClean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pentru</a:t>
            </a:r>
            <a:r>
              <a:rPr lang="en-US" sz="2707" dirty="0" smtClean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învățare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remedială</a:t>
            </a:r>
            <a:endParaRPr lang="en-US" sz="2707" dirty="0">
              <a:solidFill>
                <a:srgbClr val="002060"/>
              </a:solidFill>
              <a:latin typeface="Keratine"/>
              <a:ea typeface="Keratine"/>
              <a:cs typeface="Keratine"/>
              <a:sym typeface="Keratine"/>
            </a:endParaRPr>
          </a:p>
          <a:p>
            <a:pPr marL="292325" lvl="1" algn="just">
              <a:lnSpc>
                <a:spcPts val="3791"/>
              </a:lnSpc>
            </a:pPr>
            <a:r>
              <a:rPr lang="ro-RO" sz="2707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    </a:t>
            </a:r>
          </a:p>
          <a:p>
            <a:pPr marL="292325" lvl="1" algn="just">
              <a:lnSpc>
                <a:spcPts val="3791"/>
              </a:lnSpc>
            </a:pPr>
            <a:r>
              <a:rPr lang="ro-RO" sz="2707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ro-RO" sz="2707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  </a:t>
            </a:r>
            <a:r>
              <a:rPr lang="en-US" sz="2707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ARIA</a:t>
            </a:r>
            <a:r>
              <a:rPr lang="en-US" sz="2707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/ DISCIPLINA DE INTERVENȚIE:</a:t>
            </a:r>
          </a:p>
          <a:p>
            <a:pPr marL="584650" lvl="1" indent="-292325" algn="just">
              <a:lnSpc>
                <a:spcPts val="3791"/>
              </a:lnSpc>
              <a:buFont typeface="Arial"/>
              <a:buChar char="•"/>
            </a:pP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Limbă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comunicare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      </a:t>
            </a:r>
          </a:p>
          <a:p>
            <a:pPr marL="584650" lvl="1" indent="-292325" algn="just">
              <a:lnSpc>
                <a:spcPts val="3791"/>
              </a:lnSpc>
              <a:buFont typeface="Arial"/>
              <a:buChar char="•"/>
            </a:pP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Matematică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științe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ale 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naturii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           </a:t>
            </a:r>
          </a:p>
          <a:p>
            <a:pPr marL="292325" lvl="1" algn="just">
              <a:lnSpc>
                <a:spcPts val="3791"/>
              </a:lnSpc>
            </a:pPr>
            <a:r>
              <a:rPr lang="ro-RO" sz="2707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   </a:t>
            </a:r>
          </a:p>
          <a:p>
            <a:pPr marL="292325" lvl="1" algn="just">
              <a:lnSpc>
                <a:spcPts val="3791"/>
              </a:lnSpc>
            </a:pPr>
            <a:r>
              <a:rPr lang="ro-RO" sz="2707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ro-RO" sz="2707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  </a:t>
            </a:r>
            <a:r>
              <a:rPr lang="en-US" sz="2707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TIPUL </a:t>
            </a:r>
            <a:r>
              <a:rPr lang="en-US" sz="2707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DE INTERVENȚIE:</a:t>
            </a:r>
          </a:p>
          <a:p>
            <a:pPr marL="584650" lvl="1" indent="-292325" algn="just">
              <a:lnSpc>
                <a:spcPts val="3791"/>
              </a:lnSpc>
              <a:buFont typeface="Arial"/>
              <a:buChar char="•"/>
            </a:pP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activități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remediale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după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orele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de curs, 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în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cadrul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școlii</a:t>
            </a:r>
            <a:endParaRPr lang="en-US" sz="2707" dirty="0">
              <a:solidFill>
                <a:srgbClr val="002060"/>
              </a:solidFill>
              <a:latin typeface="Keratine"/>
              <a:ea typeface="Keratine"/>
              <a:cs typeface="Keratine"/>
              <a:sym typeface="Keratine"/>
            </a:endParaRPr>
          </a:p>
          <a:p>
            <a:pPr marL="584650" lvl="1" indent="-292325" algn="just">
              <a:lnSpc>
                <a:spcPts val="3791"/>
              </a:lnSpc>
              <a:buFont typeface="Arial"/>
              <a:buChar char="•"/>
            </a:pP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activități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remediale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în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timpul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orelor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de curs</a:t>
            </a:r>
          </a:p>
          <a:p>
            <a:pPr marL="584650" lvl="1" indent="-292325" algn="just">
              <a:lnSpc>
                <a:spcPts val="3791"/>
              </a:lnSpc>
              <a:buFont typeface="Arial"/>
              <a:buChar char="•"/>
            </a:pP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verificarea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temelor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suplimentare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/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diferențiate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pentru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elevii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cu 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rămâneri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în</a:t>
            </a:r>
            <a:r>
              <a:rPr lang="en-US" sz="2707" dirty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707" dirty="0" err="1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urmă</a:t>
            </a:r>
            <a:r>
              <a:rPr lang="en-US" sz="2707" dirty="0" smtClean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.</a:t>
            </a:r>
            <a:r>
              <a:rPr lang="ro-RO" sz="2707" dirty="0" smtClean="0">
                <a:solidFill>
                  <a:srgbClr val="00206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endParaRPr lang="en-US" sz="2707" dirty="0">
              <a:solidFill>
                <a:srgbClr val="002060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520283" y="300888"/>
            <a:ext cx="13821484" cy="8714292"/>
          </a:xfrm>
          <a:custGeom>
            <a:avLst/>
            <a:gdLst/>
            <a:ahLst/>
            <a:cxnLst/>
            <a:rect l="l" t="t" r="r" b="b"/>
            <a:pathLst>
              <a:path w="18105792" h="11881926">
                <a:moveTo>
                  <a:pt x="18105792" y="0"/>
                </a:moveTo>
                <a:lnTo>
                  <a:pt x="0" y="0"/>
                </a:lnTo>
                <a:lnTo>
                  <a:pt x="0" y="11881926"/>
                </a:lnTo>
                <a:lnTo>
                  <a:pt x="18105792" y="11881926"/>
                </a:lnTo>
                <a:lnTo>
                  <a:pt x="181057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11762">
            <a:off x="14893730" y="6769811"/>
            <a:ext cx="2844104" cy="2948532"/>
          </a:xfrm>
          <a:custGeom>
            <a:avLst/>
            <a:gdLst/>
            <a:ahLst/>
            <a:cxnLst/>
            <a:rect l="l" t="t" r="r" b="b"/>
            <a:pathLst>
              <a:path w="2844104" h="2948532">
                <a:moveTo>
                  <a:pt x="0" y="0"/>
                </a:moveTo>
                <a:lnTo>
                  <a:pt x="2844104" y="0"/>
                </a:lnTo>
                <a:lnTo>
                  <a:pt x="2844104" y="2948531"/>
                </a:lnTo>
                <a:lnTo>
                  <a:pt x="0" y="2948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32241" y="476641"/>
            <a:ext cx="2367082" cy="2932918"/>
          </a:xfrm>
          <a:custGeom>
            <a:avLst/>
            <a:gdLst/>
            <a:ahLst/>
            <a:cxnLst/>
            <a:rect l="l" t="t" r="r" b="b"/>
            <a:pathLst>
              <a:path w="2367082" h="2932918">
                <a:moveTo>
                  <a:pt x="0" y="0"/>
                </a:moveTo>
                <a:lnTo>
                  <a:pt x="2367082" y="0"/>
                </a:lnTo>
                <a:lnTo>
                  <a:pt x="2367082" y="2932918"/>
                </a:lnTo>
                <a:lnTo>
                  <a:pt x="0" y="2932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07275" y="1275251"/>
            <a:ext cx="17894032" cy="696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0"/>
              </a:lnSpc>
            </a:pPr>
            <a:r>
              <a:rPr lang="en-US" sz="2850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CLR</a:t>
            </a:r>
          </a:p>
          <a:p>
            <a:pPr algn="l">
              <a:lnSpc>
                <a:spcPts val="3990"/>
              </a:lnSpc>
            </a:pP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să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înţeleagă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un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mesaj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oral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sau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scris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;</a:t>
            </a:r>
          </a:p>
          <a:p>
            <a:pPr algn="l">
              <a:lnSpc>
                <a:spcPts val="3990"/>
              </a:lnSpc>
            </a:pP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să-şi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însuşească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deprinderi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grafice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bază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;</a:t>
            </a:r>
          </a:p>
          <a:p>
            <a:pPr algn="l">
              <a:lnSpc>
                <a:spcPts val="3990"/>
              </a:lnSpc>
            </a:pP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să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despartă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corect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în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silabe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;</a:t>
            </a:r>
          </a:p>
          <a:p>
            <a:pPr algn="l">
              <a:lnSpc>
                <a:spcPts val="3990"/>
              </a:lnSpc>
            </a:pP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să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efectueze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o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gama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variată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exerciţii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vocabular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scriere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prin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intermediul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unor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activităţi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simple,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accesibile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şi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în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ritm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propriu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atât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la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clasă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cât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şi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individual;</a:t>
            </a:r>
          </a:p>
          <a:p>
            <a:pPr algn="l">
              <a:lnSpc>
                <a:spcPts val="3990"/>
              </a:lnSpc>
            </a:pP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să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scrie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corect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pe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spațiul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dat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litere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mână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cuvinte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propoziții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.</a:t>
            </a:r>
          </a:p>
          <a:p>
            <a:pPr algn="l">
              <a:lnSpc>
                <a:spcPts val="3990"/>
              </a:lnSpc>
            </a:pPr>
            <a:r>
              <a:rPr lang="en-US" sz="2850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MEM</a:t>
            </a:r>
          </a:p>
          <a:p>
            <a:pPr algn="l">
              <a:lnSpc>
                <a:spcPts val="3990"/>
              </a:lnSpc>
            </a:pP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să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recunoască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să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citească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corect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numerele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0-31;</a:t>
            </a:r>
          </a:p>
          <a:p>
            <a:pPr algn="l">
              <a:lnSpc>
                <a:spcPts val="3990"/>
              </a:lnSpc>
            </a:pP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să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formeze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numerele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0-31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să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le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ordoneze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compare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corect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.</a:t>
            </a:r>
          </a:p>
          <a:p>
            <a:pPr algn="l">
              <a:lnSpc>
                <a:spcPts val="3990"/>
              </a:lnSpc>
            </a:pP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·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să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efectueze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operații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cu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adunări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/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scăderi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în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850" dirty="0" err="1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concentrul</a:t>
            </a:r>
            <a:r>
              <a:rPr lang="en-US" sz="2850" dirty="0">
                <a:solidFill>
                  <a:srgbClr val="00857D"/>
                </a:solidFill>
                <a:latin typeface="Keratine"/>
                <a:ea typeface="Keratine"/>
                <a:cs typeface="Keratine"/>
                <a:sym typeface="Keratine"/>
              </a:rPr>
              <a:t> 0-31;</a:t>
            </a:r>
          </a:p>
          <a:p>
            <a:pPr algn="l">
              <a:lnSpc>
                <a:spcPts val="3990"/>
              </a:lnSpc>
            </a:pPr>
            <a:endParaRPr lang="en-US" sz="2850" dirty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  <a:p>
            <a:pPr algn="l">
              <a:lnSpc>
                <a:spcPts val="3990"/>
              </a:lnSpc>
            </a:pPr>
            <a:endParaRPr lang="en-US" sz="2850" dirty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  <a:p>
            <a:pPr algn="l">
              <a:lnSpc>
                <a:spcPts val="3990"/>
              </a:lnSpc>
            </a:pPr>
            <a:endParaRPr lang="en-US" sz="2850" dirty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123650" y="422275"/>
            <a:ext cx="610481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Obiective</a:t>
            </a:r>
            <a:r>
              <a:rPr lang="en-US" sz="3500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1265317" y="128820"/>
            <a:ext cx="13821484" cy="8714292"/>
          </a:xfrm>
          <a:custGeom>
            <a:avLst/>
            <a:gdLst/>
            <a:ahLst/>
            <a:cxnLst/>
            <a:rect l="l" t="t" r="r" b="b"/>
            <a:pathLst>
              <a:path w="18105792" h="11881926">
                <a:moveTo>
                  <a:pt x="18105792" y="0"/>
                </a:moveTo>
                <a:lnTo>
                  <a:pt x="0" y="0"/>
                </a:lnTo>
                <a:lnTo>
                  <a:pt x="0" y="11881926"/>
                </a:lnTo>
                <a:lnTo>
                  <a:pt x="18105792" y="11881926"/>
                </a:lnTo>
                <a:lnTo>
                  <a:pt x="181057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11762">
            <a:off x="16577791" y="108549"/>
            <a:ext cx="1422052" cy="1474266"/>
          </a:xfrm>
          <a:custGeom>
            <a:avLst/>
            <a:gdLst/>
            <a:ahLst/>
            <a:cxnLst/>
            <a:rect l="l" t="t" r="r" b="b"/>
            <a:pathLst>
              <a:path w="2844104" h="2948532">
                <a:moveTo>
                  <a:pt x="0" y="0"/>
                </a:moveTo>
                <a:lnTo>
                  <a:pt x="2844104" y="0"/>
                </a:lnTo>
                <a:lnTo>
                  <a:pt x="2844104" y="2948531"/>
                </a:lnTo>
                <a:lnTo>
                  <a:pt x="0" y="2948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07275" y="1275251"/>
            <a:ext cx="17894032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0"/>
              </a:lnSpc>
            </a:pPr>
            <a:endParaRPr lang="en-US" sz="2850" dirty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  <a:p>
            <a:pPr algn="l">
              <a:lnSpc>
                <a:spcPts val="3990"/>
              </a:lnSpc>
            </a:pPr>
            <a:endParaRPr lang="en-US" sz="2850" dirty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  <a:p>
            <a:pPr algn="l">
              <a:lnSpc>
                <a:spcPts val="3990"/>
              </a:lnSpc>
            </a:pPr>
            <a:endParaRPr lang="en-US" sz="2850" dirty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191000" y="422275"/>
            <a:ext cx="11049000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ro-RO" sz="2800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PROGRAM DE REMEDIERE ȘCOLARĂ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ro-RO" sz="2800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COMUNICARE ÎN LIMBA ROMÂNĂ</a:t>
            </a:r>
            <a:endParaRPr lang="en-US" sz="2800" dirty="0">
              <a:solidFill>
                <a:srgbClr val="FF3131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345969"/>
              </p:ext>
            </p:extLst>
          </p:nvPr>
        </p:nvGraphicFramePr>
        <p:xfrm>
          <a:off x="958462" y="1708420"/>
          <a:ext cx="16631460" cy="84124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72980"/>
                <a:gridCol w="3598977"/>
                <a:gridCol w="5630103"/>
                <a:gridCol w="3451846"/>
                <a:gridCol w="1054678"/>
                <a:gridCol w="2122876"/>
              </a:tblGrid>
              <a:tr h="63879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OBIECTIVE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77" marR="58277" marT="0" marB="0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DISCIPLINA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Limba română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Activități 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>
                          <a:effectLst/>
                        </a:rPr>
                        <a:t>Conținuturi</a:t>
                      </a:r>
                      <a:endParaRPr lang="ro-RO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>
                          <a:effectLst/>
                        </a:rPr>
                        <a:t>Nr.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>
                          <a:effectLst/>
                        </a:rPr>
                        <a:t>ore</a:t>
                      </a:r>
                      <a:endParaRPr lang="ro-RO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>
                          <a:effectLst/>
                        </a:rPr>
                        <a:t>Data </a:t>
                      </a:r>
                      <a:endParaRPr lang="ro-RO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77" marR="58277" marT="0" marB="0"/>
                </a:tc>
              </a:tr>
              <a:tr h="6387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C.S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Obiective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operaţionale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77" marR="58277" marT="0" marB="0"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Citirea de cuvinte și propoziții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 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effectLst/>
                        </a:rPr>
                        <a:t>Citirea</a:t>
                      </a:r>
                      <a:r>
                        <a:rPr lang="es-ES" sz="2000" dirty="0">
                          <a:effectLst/>
                        </a:rPr>
                        <a:t> </a:t>
                      </a:r>
                      <a:r>
                        <a:rPr lang="es-ES" sz="2000" dirty="0" err="1">
                          <a:effectLst/>
                        </a:rPr>
                        <a:t>corectă</a:t>
                      </a:r>
                      <a:r>
                        <a:rPr lang="es-ES" sz="2000" dirty="0">
                          <a:effectLst/>
                        </a:rPr>
                        <a:t>, </a:t>
                      </a:r>
                      <a:r>
                        <a:rPr lang="es-ES" sz="2000" dirty="0" err="1">
                          <a:effectLst/>
                        </a:rPr>
                        <a:t>cu</a:t>
                      </a:r>
                      <a:r>
                        <a:rPr lang="es-ES" sz="2000" dirty="0">
                          <a:effectLst/>
                        </a:rPr>
                        <a:t> </a:t>
                      </a:r>
                      <a:r>
                        <a:rPr lang="es-ES" sz="2000" dirty="0" err="1">
                          <a:effectLst/>
                        </a:rPr>
                        <a:t>intonaţie-respectând</a:t>
                      </a:r>
                      <a:r>
                        <a:rPr lang="es-ES" sz="2000" dirty="0">
                          <a:effectLst/>
                        </a:rPr>
                        <a:t> </a:t>
                      </a:r>
                      <a:r>
                        <a:rPr lang="es-ES" sz="2000" dirty="0" err="1">
                          <a:effectLst/>
                        </a:rPr>
                        <a:t>semnele</a:t>
                      </a:r>
                      <a:r>
                        <a:rPr lang="es-ES" sz="2000" dirty="0">
                          <a:effectLst/>
                        </a:rPr>
                        <a:t> de </a:t>
                      </a:r>
                      <a:r>
                        <a:rPr lang="es-ES" sz="2000" dirty="0" err="1">
                          <a:effectLst/>
                        </a:rPr>
                        <a:t>punctuaţie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 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effectLst/>
                        </a:rPr>
                        <a:t>Cuvinte</a:t>
                      </a:r>
                      <a:r>
                        <a:rPr lang="es-ES" sz="2000" dirty="0">
                          <a:effectLst/>
                        </a:rPr>
                        <a:t> </a:t>
                      </a:r>
                      <a:r>
                        <a:rPr lang="es-ES" sz="2000" dirty="0" err="1">
                          <a:effectLst/>
                        </a:rPr>
                        <a:t>cu</a:t>
                      </a:r>
                      <a:r>
                        <a:rPr lang="es-ES" sz="2000" dirty="0">
                          <a:effectLst/>
                        </a:rPr>
                        <a:t> </a:t>
                      </a:r>
                      <a:r>
                        <a:rPr lang="es-ES" sz="2000" dirty="0" err="1">
                          <a:effectLst/>
                        </a:rPr>
                        <a:t>acelaşi</a:t>
                      </a:r>
                      <a:r>
                        <a:rPr lang="es-ES" sz="2000" dirty="0">
                          <a:effectLst/>
                        </a:rPr>
                        <a:t> </a:t>
                      </a:r>
                      <a:r>
                        <a:rPr lang="es-ES" sz="2000" dirty="0" err="1">
                          <a:effectLst/>
                        </a:rPr>
                        <a:t>înţeles</a:t>
                      </a:r>
                      <a:r>
                        <a:rPr lang="es-ES" sz="2000" dirty="0">
                          <a:effectLst/>
                        </a:rPr>
                        <a:t>/ </a:t>
                      </a:r>
                      <a:r>
                        <a:rPr lang="es-ES" sz="2000" dirty="0" err="1">
                          <a:effectLst/>
                        </a:rPr>
                        <a:t>cu</a:t>
                      </a:r>
                      <a:r>
                        <a:rPr lang="es-ES" sz="2000" dirty="0">
                          <a:effectLst/>
                        </a:rPr>
                        <a:t> </a:t>
                      </a:r>
                      <a:r>
                        <a:rPr lang="es-ES" sz="2000" dirty="0" err="1">
                          <a:effectLst/>
                        </a:rPr>
                        <a:t>înţeles</a:t>
                      </a:r>
                      <a:r>
                        <a:rPr lang="es-ES" sz="2000" dirty="0">
                          <a:effectLst/>
                        </a:rPr>
                        <a:t> opus. </a:t>
                      </a:r>
                      <a:r>
                        <a:rPr lang="es-ES" sz="2000" dirty="0" err="1">
                          <a:effectLst/>
                        </a:rPr>
                        <a:t>Alcătuire</a:t>
                      </a:r>
                      <a:r>
                        <a:rPr lang="es-ES" sz="2000" dirty="0">
                          <a:effectLst/>
                        </a:rPr>
                        <a:t> de </a:t>
                      </a:r>
                      <a:r>
                        <a:rPr lang="es-ES" sz="2000" dirty="0" err="1">
                          <a:effectLst/>
                        </a:rPr>
                        <a:t>enunţuri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 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Evaluare </a:t>
                      </a:r>
                      <a:r>
                        <a:rPr lang="es-ES" sz="2000" dirty="0" err="1">
                          <a:effectLst/>
                        </a:rPr>
                        <a:t>orală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 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Citirea unui text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Formularea de întrebări și răspunsuri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 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Exerciții de copiere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 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Exerciții de transcriere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Dictări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 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77" marR="58277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2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 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 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 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2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 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 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1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 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1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 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 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1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 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 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2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 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1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 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1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 smtClean="0">
                          <a:effectLst/>
                        </a:rPr>
                        <a:t>2</a:t>
                      </a:r>
                      <a:endParaRPr lang="ro-RO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77" marR="58277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10X-17X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24X-7XI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14XI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21XI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28XI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5XII-12XII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19XII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16I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23I-30I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77" marR="58277" marT="0" marB="0"/>
                </a:tc>
              </a:tr>
              <a:tr h="69269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4.1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4.2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4.3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- să înţeleagă mesajul oral sau scris ;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- să recunoască literele de tipar mari şi mici învăţate;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- să realizeze literele mari şi mici învăţate, respectând regulile de scriere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- să transcrie silabe, cuvinte şi propoziţii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- să despartă cuvintele în silabe;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-sa citeasca pe litere, silabe, cuvinte, texte de mică întindere;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-să scrie după dictare litere, silabe, cuvinte și propoziții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-să susțină un dialog simplu pe diferite teme;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-să alcătuiască enunțuri după imagini și/sau cu cuvinte date;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-  exerciţii de trasare a elementelor grafice;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- exerciţii de scriere a unor elemente grafice pregătitoare, care să faciliteze scrierea literelor și scriere în duct continuu;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- exerciţii de scriere a literelor, silabelor, cuvintelor si propoziţiilor;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- exerciţii de scriere a literelor si a cuvintelor, respectând forma, mărimea lor;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- exerciţii de încadrare corectă în pagină a textului (data, alineat);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- exerciţii de apreciere corectă a spaţiului dintre cuvinte;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</a:rPr>
                        <a:t>- dictări de cuvinte și propoziţii;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-</a:t>
                      </a:r>
                      <a:r>
                        <a:rPr lang="fr-FR" sz="2000" dirty="0" err="1">
                          <a:effectLst/>
                        </a:rPr>
                        <a:t>exersarea</a:t>
                      </a:r>
                      <a:r>
                        <a:rPr lang="fr-FR" sz="2000" dirty="0">
                          <a:effectLst/>
                        </a:rPr>
                        <a:t> </a:t>
                      </a:r>
                      <a:r>
                        <a:rPr lang="fr-FR" sz="2000" dirty="0" err="1">
                          <a:effectLst/>
                        </a:rPr>
                        <a:t>citirii</a:t>
                      </a:r>
                      <a:r>
                        <a:rPr lang="fr-FR" sz="2000" dirty="0">
                          <a:effectLst/>
                        </a:rPr>
                        <a:t> </a:t>
                      </a:r>
                      <a:r>
                        <a:rPr lang="fr-FR" sz="2000" dirty="0" err="1">
                          <a:effectLst/>
                        </a:rPr>
                        <a:t>pe</a:t>
                      </a:r>
                      <a:r>
                        <a:rPr lang="fr-FR" sz="2000" dirty="0">
                          <a:effectLst/>
                        </a:rPr>
                        <a:t> </a:t>
                      </a:r>
                      <a:r>
                        <a:rPr lang="fr-FR" sz="2000" dirty="0" err="1">
                          <a:effectLst/>
                        </a:rPr>
                        <a:t>silabe</a:t>
                      </a:r>
                      <a:r>
                        <a:rPr lang="fr-FR" sz="2000" dirty="0">
                          <a:effectLst/>
                        </a:rPr>
                        <a:t>, </a:t>
                      </a:r>
                      <a:r>
                        <a:rPr lang="fr-FR" sz="2000" dirty="0" err="1">
                          <a:effectLst/>
                        </a:rPr>
                        <a:t>cuvinte</a:t>
                      </a:r>
                      <a:r>
                        <a:rPr lang="fr-FR" sz="2000" dirty="0">
                          <a:effectLst/>
                        </a:rPr>
                        <a:t>, a </a:t>
                      </a:r>
                      <a:r>
                        <a:rPr lang="fr-FR" sz="2000" dirty="0" err="1">
                          <a:effectLst/>
                        </a:rPr>
                        <a:t>unor</a:t>
                      </a:r>
                      <a:r>
                        <a:rPr lang="fr-FR" sz="2000" dirty="0">
                          <a:effectLst/>
                        </a:rPr>
                        <a:t> texte de </a:t>
                      </a:r>
                      <a:r>
                        <a:rPr lang="fr-FR" sz="2000" dirty="0" err="1">
                          <a:effectLst/>
                        </a:rPr>
                        <a:t>mică</a:t>
                      </a:r>
                      <a:r>
                        <a:rPr lang="fr-FR" sz="2000" dirty="0">
                          <a:effectLst/>
                        </a:rPr>
                        <a:t> </a:t>
                      </a:r>
                      <a:r>
                        <a:rPr lang="fr-FR" sz="2000" dirty="0" err="1">
                          <a:effectLst/>
                        </a:rPr>
                        <a:t>întindere</a:t>
                      </a:r>
                      <a:r>
                        <a:rPr lang="fr-FR" sz="2000" dirty="0">
                          <a:effectLst/>
                        </a:rPr>
                        <a:t> ;</a:t>
                      </a:r>
                      <a:endParaRPr lang="ro-RO" sz="20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-ex.de </a:t>
                      </a:r>
                      <a:r>
                        <a:rPr lang="fr-FR" sz="2000" dirty="0" err="1">
                          <a:effectLst/>
                        </a:rPr>
                        <a:t>creare</a:t>
                      </a:r>
                      <a:r>
                        <a:rPr lang="fr-FR" sz="2000" dirty="0">
                          <a:effectLst/>
                        </a:rPr>
                        <a:t> de </a:t>
                      </a:r>
                      <a:r>
                        <a:rPr lang="fr-FR" sz="2000" dirty="0" err="1">
                          <a:effectLst/>
                        </a:rPr>
                        <a:t>enunțuri</a:t>
                      </a:r>
                      <a:r>
                        <a:rPr lang="fr-FR" sz="2000" dirty="0">
                          <a:effectLst/>
                        </a:rPr>
                        <a:t> ;</a:t>
                      </a:r>
                      <a:endParaRPr lang="ro-RO" sz="20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-ex.de </a:t>
                      </a:r>
                      <a:r>
                        <a:rPr lang="fr-FR" sz="2000" dirty="0" err="1">
                          <a:effectLst/>
                        </a:rPr>
                        <a:t>corespondență</a:t>
                      </a:r>
                      <a:r>
                        <a:rPr lang="fr-FR" sz="2000" dirty="0">
                          <a:effectLst/>
                        </a:rPr>
                        <a:t> imagine-</a:t>
                      </a:r>
                      <a:r>
                        <a:rPr lang="fr-FR" sz="2000" dirty="0" err="1">
                          <a:effectLst/>
                        </a:rPr>
                        <a:t>cuvânt</a:t>
                      </a:r>
                      <a:r>
                        <a:rPr lang="fr-FR" sz="2000" dirty="0">
                          <a:effectLst/>
                        </a:rPr>
                        <a:t> ;</a:t>
                      </a:r>
                      <a:endParaRPr lang="ro-RO" sz="20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-</a:t>
                      </a:r>
                      <a:r>
                        <a:rPr lang="fr-FR" sz="2000" dirty="0" err="1">
                          <a:effectLst/>
                        </a:rPr>
                        <a:t>răspunsuri</a:t>
                      </a:r>
                      <a:r>
                        <a:rPr lang="fr-FR" sz="2000" dirty="0">
                          <a:effectLst/>
                        </a:rPr>
                        <a:t> la </a:t>
                      </a:r>
                      <a:r>
                        <a:rPr lang="fr-FR" sz="2000" dirty="0" err="1">
                          <a:effectLst/>
                        </a:rPr>
                        <a:t>întrebări</a:t>
                      </a:r>
                      <a:r>
                        <a:rPr lang="fr-FR" sz="2000" dirty="0">
                          <a:effectLst/>
                        </a:rPr>
                        <a:t> </a:t>
                      </a:r>
                      <a:r>
                        <a:rPr lang="fr-FR" sz="2000" dirty="0" err="1">
                          <a:effectLst/>
                        </a:rPr>
                        <a:t>legate</a:t>
                      </a:r>
                      <a:r>
                        <a:rPr lang="fr-FR" sz="2000" dirty="0">
                          <a:effectLst/>
                        </a:rPr>
                        <a:t> de texte date ;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77" marR="58277" marT="0" marB="0"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862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1265317" y="128820"/>
            <a:ext cx="13821484" cy="8714292"/>
          </a:xfrm>
          <a:custGeom>
            <a:avLst/>
            <a:gdLst/>
            <a:ahLst/>
            <a:cxnLst/>
            <a:rect l="l" t="t" r="r" b="b"/>
            <a:pathLst>
              <a:path w="18105792" h="11881926">
                <a:moveTo>
                  <a:pt x="18105792" y="0"/>
                </a:moveTo>
                <a:lnTo>
                  <a:pt x="0" y="0"/>
                </a:lnTo>
                <a:lnTo>
                  <a:pt x="0" y="11881926"/>
                </a:lnTo>
                <a:lnTo>
                  <a:pt x="18105792" y="11881926"/>
                </a:lnTo>
                <a:lnTo>
                  <a:pt x="181057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11762">
            <a:off x="16577791" y="108549"/>
            <a:ext cx="1422052" cy="1474266"/>
          </a:xfrm>
          <a:custGeom>
            <a:avLst/>
            <a:gdLst/>
            <a:ahLst/>
            <a:cxnLst/>
            <a:rect l="l" t="t" r="r" b="b"/>
            <a:pathLst>
              <a:path w="2844104" h="2948532">
                <a:moveTo>
                  <a:pt x="0" y="0"/>
                </a:moveTo>
                <a:lnTo>
                  <a:pt x="2844104" y="0"/>
                </a:lnTo>
                <a:lnTo>
                  <a:pt x="2844104" y="2948531"/>
                </a:lnTo>
                <a:lnTo>
                  <a:pt x="0" y="2948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07275" y="1275251"/>
            <a:ext cx="17894032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0"/>
              </a:lnSpc>
            </a:pPr>
            <a:endParaRPr lang="en-US" sz="2850" dirty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  <a:p>
            <a:pPr algn="l">
              <a:lnSpc>
                <a:spcPts val="3990"/>
              </a:lnSpc>
            </a:pPr>
            <a:endParaRPr lang="en-US" sz="2850" dirty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  <a:p>
            <a:pPr algn="l">
              <a:lnSpc>
                <a:spcPts val="3990"/>
              </a:lnSpc>
            </a:pPr>
            <a:endParaRPr lang="en-US" sz="2850" dirty="0">
              <a:solidFill>
                <a:srgbClr val="00857D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191000" y="422275"/>
            <a:ext cx="11049000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ro-RO" sz="2800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PROGRAM DE REMEDIERE ȘCOLARĂ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ro-RO" sz="2800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MATEMATICĂ</a:t>
            </a:r>
            <a:endParaRPr lang="en-US" sz="2800" dirty="0">
              <a:solidFill>
                <a:srgbClr val="FF3131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799665"/>
              </p:ext>
            </p:extLst>
          </p:nvPr>
        </p:nvGraphicFramePr>
        <p:xfrm>
          <a:off x="958462" y="1708420"/>
          <a:ext cx="16631460" cy="83681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72980"/>
                <a:gridCol w="3598977"/>
                <a:gridCol w="5630103"/>
                <a:gridCol w="3451846"/>
                <a:gridCol w="1054678"/>
                <a:gridCol w="2122876"/>
              </a:tblGrid>
              <a:tr h="6387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OBIECTIVE 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DISCIPLINA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Matematică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Continuturi </a:t>
                      </a:r>
                      <a:endParaRPr lang="ro-RO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Nr.</a:t>
                      </a:r>
                      <a:endParaRPr lang="ro-RO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ore</a:t>
                      </a:r>
                      <a:endParaRPr lang="ro-RO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Data </a:t>
                      </a:r>
                      <a:endParaRPr lang="ro-RO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87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Ob. ref</a:t>
                      </a:r>
                      <a:endParaRPr lang="ro-RO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Obiective operaţionale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Activitati 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Adunări și scăderi în 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concentrul 0-10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Numerația 0-31  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Evaluare orală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Probleme diverse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Adunări și scăderi în concentrul 0-31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Probleme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207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07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2h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07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07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07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2h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07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07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07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1h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07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07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07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1h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07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07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07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4h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07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07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07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07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4h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076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9X-16X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23X-6XI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13XI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20XI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27XI-4XII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11XII,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18XII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o-RO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9I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16I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23I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30I</a:t>
                      </a:r>
                      <a:endParaRPr lang="ro-RO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155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1.1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1.2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să scrie şi să citească corect  cifrele şi numerele învăţate 0-31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să compare şi să ordoneze crescător şi descrescător numerele învăţate 0-31.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să efectueze operaţii simple de adunare şi scădere cu numere cuprinse în concentrul 0-31 cu trecere peste ordin;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-sa efectueze operații de adunare și scădere cu numere cuprinse între 0-31 fără trecere peste ordin;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-Să rezolve probleme cu o operație.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exerciţii de grupare a unor obiecte (bile, beţişoare);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exerciţii de numărare cu pas dat, “înainte” si înapoi”, cu și fără sprijin în obiecte sau desene; exerciţii de grupare si regrupare a obiectelor sau desenelor numărate în funcţie de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„pasul numărării”;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exerciţii de comparare a numerelor folosind algoritmul de comparare;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exerciţii de adunare si scădere cu numere naturale de la 0 la 31 fără trecere peste ordin; verificarea rezultatelor cu ajutorul obiectelor;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-ex.de adunare și scădere în concentrul 0-31 cu trecere peste ordin;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-probleme cu o operație.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647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82539"/>
            <a:ext cx="1828800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endParaRPr lang="en-US" sz="2200" dirty="0" smtClean="0">
              <a:solidFill>
                <a:srgbClr val="000000"/>
              </a:solidFill>
              <a:latin typeface="Keratine"/>
              <a:ea typeface="Keratine"/>
              <a:cs typeface="Keratine"/>
              <a:sym typeface="Keratine"/>
            </a:endParaRP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dirty="0" smtClean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ro-RO" sz="2600" dirty="0" smtClean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endParaRPr lang="en-US" sz="2600" dirty="0">
              <a:solidFill>
                <a:srgbClr val="000000"/>
              </a:solidFill>
              <a:latin typeface="Keratine"/>
              <a:ea typeface="Keratine"/>
              <a:cs typeface="Keratine"/>
              <a:sym typeface="Keratine"/>
            </a:endParaRPr>
          </a:p>
        </p:txBody>
      </p:sp>
      <p:sp>
        <p:nvSpPr>
          <p:cNvPr id="3" name="Freeform 2"/>
          <p:cNvSpPr/>
          <p:nvPr/>
        </p:nvSpPr>
        <p:spPr>
          <a:xfrm rot="-10559862" flipH="1">
            <a:off x="920711" y="558903"/>
            <a:ext cx="16315629" cy="8597693"/>
          </a:xfrm>
          <a:custGeom>
            <a:avLst/>
            <a:gdLst/>
            <a:ahLst/>
            <a:cxnLst/>
            <a:rect l="l" t="t" r="r" b="b"/>
            <a:pathLst>
              <a:path w="18105792" h="11881926">
                <a:moveTo>
                  <a:pt x="18105792" y="0"/>
                </a:moveTo>
                <a:lnTo>
                  <a:pt x="0" y="0"/>
                </a:lnTo>
                <a:lnTo>
                  <a:pt x="0" y="11881926"/>
                </a:lnTo>
                <a:lnTo>
                  <a:pt x="18105792" y="11881926"/>
                </a:lnTo>
                <a:lnTo>
                  <a:pt x="181057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1295400" y="1104900"/>
            <a:ext cx="15087600" cy="8351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800"/>
              </a:lnSpc>
              <a:spcBef>
                <a:spcPct val="0"/>
              </a:spcBef>
            </a:pPr>
            <a:r>
              <a:rPr lang="ro-RO" sz="2400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REZULTATE OBȚINUTE</a:t>
            </a:r>
            <a:endParaRPr lang="en-US" sz="2400" dirty="0">
              <a:solidFill>
                <a:srgbClr val="FF3131"/>
              </a:solidFill>
              <a:latin typeface="Keratine"/>
              <a:ea typeface="Keratine"/>
              <a:cs typeface="Keratine"/>
              <a:sym typeface="Keratine"/>
            </a:endParaRPr>
          </a:p>
          <a:p>
            <a:pPr lvl="0">
              <a:lnSpc>
                <a:spcPts val="2800"/>
              </a:lnSpc>
            </a:pP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    </a:t>
            </a:r>
            <a:endParaRPr lang="ro-RO" sz="2400" dirty="0" smtClean="0">
              <a:solidFill>
                <a:srgbClr val="000000"/>
              </a:solidFill>
              <a:latin typeface="Keratine"/>
              <a:ea typeface="Keratine"/>
              <a:cs typeface="Keratine"/>
              <a:sym typeface="Keratine"/>
            </a:endParaRPr>
          </a:p>
          <a:p>
            <a:pPr lvl="0">
              <a:lnSpc>
                <a:spcPts val="2800"/>
              </a:lnSpc>
            </a:pPr>
            <a:r>
              <a:rPr lang="en-US" sz="2400" dirty="0" smtClean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În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urma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aplicării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planului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remedial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pentru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eleva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P.M.D., s-au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obținut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următoarele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rezultate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:</a:t>
            </a:r>
          </a:p>
          <a:p>
            <a:pPr lvl="0">
              <a:lnSpc>
                <a:spcPts val="2800"/>
              </a:lnSpc>
              <a:spcBef>
                <a:spcPct val="0"/>
              </a:spcBef>
            </a:pPr>
            <a:r>
              <a:rPr lang="ro-RO" sz="2400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                              </a:t>
            </a:r>
            <a:r>
              <a:rPr lang="en-US" sz="2400" b="1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CLR:</a:t>
            </a:r>
          </a:p>
          <a:p>
            <a:pPr marL="431805" lvl="1" indent="-215903">
              <a:lnSpc>
                <a:spcPts val="28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fluența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în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citit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este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foarte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bună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înțelege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textele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simple;</a:t>
            </a:r>
          </a:p>
          <a:p>
            <a:pPr marL="431805" lvl="1" indent="-215903">
              <a:lnSpc>
                <a:spcPts val="280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s-au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îmbunătățit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abilitățile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scriere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pe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spațiul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de tip ,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rezultatele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la copier,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transcriere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dictare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fiind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bune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foarte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bune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;</a:t>
            </a:r>
          </a:p>
          <a:p>
            <a:pPr marL="431805" lvl="1" indent="-215903">
              <a:lnSpc>
                <a:spcPts val="28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eleva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desparte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corect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în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silabe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auzului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fonematic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este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bine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dezvoltat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.</a:t>
            </a:r>
          </a:p>
          <a:p>
            <a:pPr lvl="0">
              <a:lnSpc>
                <a:spcPts val="2800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</a:p>
          <a:p>
            <a:pPr lvl="0">
              <a:lnSpc>
                <a:spcPts val="2800"/>
              </a:lnSpc>
              <a:spcBef>
                <a:spcPct val="0"/>
              </a:spcBef>
            </a:pPr>
            <a:r>
              <a:rPr lang="ro-RO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                           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În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urma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evaluărilor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formative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sumative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la CLR s-a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concluzionat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momentan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00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nu </a:t>
            </a:r>
            <a:r>
              <a:rPr lang="en-US" sz="2400" dirty="0" err="1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sunt</a:t>
            </a:r>
            <a:r>
              <a:rPr lang="en-US" sz="2400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necesare</a:t>
            </a:r>
            <a:r>
              <a:rPr lang="en-US" sz="2400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măsuri</a:t>
            </a:r>
            <a:r>
              <a:rPr lang="en-US" sz="2400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remediale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.</a:t>
            </a:r>
          </a:p>
          <a:p>
            <a:pPr lvl="0">
              <a:lnSpc>
                <a:spcPts val="2800"/>
              </a:lnSpc>
              <a:spcBef>
                <a:spcPct val="0"/>
              </a:spcBef>
            </a:pPr>
            <a:r>
              <a:rPr lang="ro-RO" sz="2400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                   </a:t>
            </a:r>
            <a:r>
              <a:rPr lang="en-US" sz="2400" b="1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MEM</a:t>
            </a:r>
            <a:r>
              <a:rPr lang="en-US" sz="2400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:</a:t>
            </a:r>
          </a:p>
          <a:p>
            <a:pPr marL="431805" lvl="1" indent="-215903">
              <a:lnSpc>
                <a:spcPts val="28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eleva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recunoaște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citește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corect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numerele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0-31;</a:t>
            </a:r>
          </a:p>
          <a:p>
            <a:pPr marL="431805" lvl="1" indent="-215903">
              <a:lnSpc>
                <a:spcPts val="28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compune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descompune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cu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dificultate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numerele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0-31,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necesitând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sprijin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la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stabilirea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zecilor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unităților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(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scrierea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denumirii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ordinului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colorarea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diferită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a Z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U) </a:t>
            </a:r>
          </a:p>
          <a:p>
            <a:pPr marL="431805" lvl="1" indent="-215903">
              <a:lnSpc>
                <a:spcPts val="28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numără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corect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de la 0 la 31,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crescător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descrescător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;</a:t>
            </a:r>
          </a:p>
          <a:p>
            <a:pPr marL="431805" lvl="1" indent="-215903">
              <a:lnSpc>
                <a:spcPts val="28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ordonează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compară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corect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numerele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dar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nu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stăpânește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semnele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&lt;, &gt;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=.</a:t>
            </a:r>
          </a:p>
          <a:p>
            <a:pPr marL="431805" lvl="1" indent="-215903">
              <a:lnSpc>
                <a:spcPts val="280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nu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stăpânește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noțiunile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de par/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impar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depistează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cu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sprijin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dacă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numărul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este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cu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soț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fără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soț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;(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bețișoare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degete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etc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).</a:t>
            </a:r>
          </a:p>
          <a:p>
            <a:pPr marL="431805" lvl="1" indent="-215903">
              <a:lnSpc>
                <a:spcPts val="28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efectuează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operații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cu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adunări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/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scăderi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în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concentrul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0-31 cu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sprijin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, cu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obiecte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degete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scara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numerică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prin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numărare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;</a:t>
            </a:r>
          </a:p>
          <a:p>
            <a:pPr marL="431805" lvl="1" indent="-215903">
              <a:lnSpc>
                <a:spcPts val="280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nu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stăpânește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foarte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bine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termenii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matematici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specifici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sumă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diferență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scăzător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descăzut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etc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;</a:t>
            </a:r>
          </a:p>
          <a:p>
            <a:pPr lvl="0">
              <a:lnSpc>
                <a:spcPts val="2800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5392400" cy="8221662"/>
          </a:xfrm>
        </p:spPr>
        <p:txBody>
          <a:bodyPr>
            <a:normAutofit/>
          </a:bodyPr>
          <a:lstStyle/>
          <a:p>
            <a:pPr lvl="0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endParaRPr lang="ro-RO" dirty="0"/>
          </a:p>
        </p:txBody>
      </p:sp>
      <p:sp>
        <p:nvSpPr>
          <p:cNvPr id="3" name="Rectangle 2"/>
          <p:cNvSpPr/>
          <p:nvPr/>
        </p:nvSpPr>
        <p:spPr>
          <a:xfrm>
            <a:off x="1905000" y="1409700"/>
            <a:ext cx="14325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400" dirty="0" smtClean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	</a:t>
            </a:r>
            <a:r>
              <a:rPr lang="en-US" sz="2400" dirty="0" err="1" smtClean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Referitor</a:t>
            </a:r>
            <a:r>
              <a:rPr lang="en-US" sz="2400" dirty="0" smtClean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la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atitudinea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elevei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față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activitățile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școlare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copilul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manifestă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încă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anxietate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atunci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când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nu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înțelege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sarcinile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lucru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mai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ales la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matematică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, nu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înțelege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nu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rezolvă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corect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sarcinile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mai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complexe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punând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răspunsuri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la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întâmplare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lucrează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într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-un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ritm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greoi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la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matematică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uneori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refuză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lucreze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plânge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mai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rar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dacă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este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lăsat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lucreze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singur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. </a:t>
            </a:r>
            <a:b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</a:b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       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Dacă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la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începutul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planului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remedial nu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dorea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participe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la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orele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suplimentare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plângea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acum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se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pregătește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întelege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necesitatea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activităților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remediale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. </a:t>
            </a:r>
            <a:b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</a:b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        Din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păcate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, nu merge constant la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orele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consiliere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am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constatat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la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unele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teme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mama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îi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scrie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pe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caiet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îi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oferă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răspunsurile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. S-a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discutat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cu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părintele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s-a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stabilit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modul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în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care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aceasta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o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sprijine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acasă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, cum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îi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explice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noțiunile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studiate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activitățile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pe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care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le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facă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astfel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încât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se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remedieze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toate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aspectele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constatate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.</a:t>
            </a:r>
            <a:b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</a:b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b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</a:b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ro-RO" sz="2400" dirty="0" smtClean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	</a:t>
            </a:r>
            <a:r>
              <a:rPr lang="en-US" sz="2400" dirty="0" err="1" smtClean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În</a:t>
            </a:r>
            <a:r>
              <a:rPr lang="en-US" sz="2400" dirty="0" smtClean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urma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evaluărilor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formative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și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sumative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s-a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concluzionat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încă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sunt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necesare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măsuri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remediale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la MEM </a:t>
            </a:r>
            <a:r>
              <a:rPr lang="ro-RO" sz="2400" dirty="0" smtClean="0">
                <a:latin typeface="Keratine"/>
                <a:ea typeface="Keratine"/>
                <a:cs typeface="Keratine"/>
                <a:sym typeface="Keratine"/>
              </a:rPr>
              <a:t>și se vor stabili</a:t>
            </a:r>
            <a:r>
              <a:rPr lang="ro-RO" sz="2400" dirty="0" smtClean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 noi obiective pentru perioada următoare</a:t>
            </a:r>
            <a:r>
              <a:rPr lang="en-US" sz="2400" dirty="0" smtClean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. 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De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asemenea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, se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recomandă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în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continuare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consilierea</a:t>
            </a:r>
            <a:r>
              <a:rPr lang="en-US" sz="2400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 </a:t>
            </a:r>
            <a:r>
              <a:rPr lang="en-US" sz="2400" dirty="0" err="1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școlară</a:t>
            </a:r>
            <a:r>
              <a:rPr lang="en-US" sz="2400" dirty="0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 a </a:t>
            </a:r>
            <a:r>
              <a:rPr lang="en-US" sz="2400" dirty="0" err="1">
                <a:solidFill>
                  <a:srgbClr val="FF3131"/>
                </a:solidFill>
                <a:latin typeface="Keratine"/>
                <a:ea typeface="Keratine"/>
                <a:cs typeface="Keratine"/>
                <a:sym typeface="Keratine"/>
              </a:rPr>
              <a:t>elevei</a:t>
            </a:r>
            <a:r>
              <a:rPr lang="en-US" sz="2400" dirty="0">
                <a:solidFill>
                  <a:srgbClr val="000000"/>
                </a:solidFill>
                <a:latin typeface="Keratine"/>
                <a:ea typeface="Keratine"/>
                <a:cs typeface="Keratine"/>
                <a:sym typeface="Keratine"/>
              </a:rPr>
              <a:t>.</a:t>
            </a:r>
            <a:endParaRPr lang="ro-RO" sz="2400" dirty="0"/>
          </a:p>
        </p:txBody>
      </p:sp>
    </p:spTree>
    <p:extLst>
      <p:ext uri="{BB962C8B-B14F-4D97-AF65-F5344CB8AC3E}">
        <p14:creationId xmlns:p14="http://schemas.microsoft.com/office/powerpoint/2010/main" val="86904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1494</Words>
  <Application>Microsoft Office PowerPoint</Application>
  <PresentationFormat>Custom</PresentationFormat>
  <Paragraphs>539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Dynapuff</vt:lpstr>
      <vt:lpstr>Times New Roman</vt:lpstr>
      <vt:lpstr>Wingdings</vt:lpstr>
      <vt:lpstr>Keratine</vt:lpstr>
      <vt:lpstr>Keratine Bold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ȘCOALA GIMNAZIALĂ NR.3</dc:title>
  <cp:lastModifiedBy>A s u s</cp:lastModifiedBy>
  <cp:revision>18</cp:revision>
  <dcterms:created xsi:type="dcterms:W3CDTF">2006-08-16T00:00:00Z</dcterms:created>
  <dcterms:modified xsi:type="dcterms:W3CDTF">2025-02-13T18:08:25Z</dcterms:modified>
  <dc:identifier>DAGd7_bQ184</dc:identifier>
</cp:coreProperties>
</file>