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28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9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3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809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686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7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0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0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5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3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69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7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31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3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53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3" y="0"/>
            <a:ext cx="2712698" cy="1933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443" y="3079259"/>
            <a:ext cx="10097294" cy="2903529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/>
              <a:t/>
            </a:r>
            <a:br>
              <a:rPr lang="ro-RO" dirty="0" smtClean="0"/>
            </a:br>
            <a:r>
              <a:rPr lang="ro-RO" b="1" dirty="0" smtClean="0">
                <a:solidFill>
                  <a:srgbClr val="002060"/>
                </a:solidFill>
              </a:rPr>
              <a:t>ȘCOALA GIMNAZIALĂ NR.3, SLOBOZIA</a:t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002060"/>
                </a:solidFill>
              </a:rPr>
              <a:t/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sz="2700" b="1" dirty="0" smtClean="0">
                <a:solidFill>
                  <a:srgbClr val="0070C0"/>
                </a:solidFill>
              </a:rPr>
              <a:t>CERC PEDAGOGIC ÎNVĂȚĂMÂNT PRIMAR </a:t>
            </a:r>
            <a:br>
              <a:rPr lang="ro-RO" sz="2700" b="1" dirty="0" smtClean="0">
                <a:solidFill>
                  <a:srgbClr val="0070C0"/>
                </a:solidFill>
              </a:rPr>
            </a:br>
            <a:r>
              <a:rPr lang="ro-RO" sz="2700" b="1" dirty="0" smtClean="0">
                <a:solidFill>
                  <a:srgbClr val="0070C0"/>
                </a:solidFill>
              </a:rPr>
              <a:t/>
            </a:r>
            <a:br>
              <a:rPr lang="ro-RO" sz="2700" b="1" dirty="0" smtClean="0">
                <a:solidFill>
                  <a:srgbClr val="0070C0"/>
                </a:solidFill>
              </a:rPr>
            </a:br>
            <a:r>
              <a:rPr lang="ro-RO" sz="2700" b="1" dirty="0" smtClean="0">
                <a:solidFill>
                  <a:srgbClr val="0070C0"/>
                </a:solidFill>
              </a:rPr>
              <a:t>CENTRUL METODIC II</a:t>
            </a:r>
            <a:br>
              <a:rPr lang="ro-RO" sz="2700" b="1" dirty="0" smtClean="0">
                <a:solidFill>
                  <a:srgbClr val="0070C0"/>
                </a:solidFill>
              </a:rPr>
            </a:br>
            <a:r>
              <a:rPr lang="ro-RO" sz="2700" b="1" dirty="0" smtClean="0">
                <a:solidFill>
                  <a:srgbClr val="0070C0"/>
                </a:solidFill>
              </a:rPr>
              <a:t>4 MARTIE 2025</a:t>
            </a:r>
            <a:br>
              <a:rPr lang="ro-RO" sz="2700" b="1" dirty="0" smtClean="0">
                <a:solidFill>
                  <a:srgbClr val="0070C0"/>
                </a:solidFill>
              </a:rPr>
            </a:br>
            <a:endParaRPr lang="en-US" sz="27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932" y="3149927"/>
            <a:ext cx="3062068" cy="3708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97" y="3566159"/>
            <a:ext cx="2619902" cy="317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8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6.STRATEGII ȘI ACTIVITĂȚI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5000171"/>
          </a:xfrm>
        </p:spPr>
        <p:txBody>
          <a:bodyPr>
            <a:normAutofit/>
          </a:bodyPr>
          <a:lstStyle/>
          <a:p>
            <a:r>
              <a:rPr lang="ro-RO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Utilizarea învățării diferențiate</a:t>
            </a:r>
          </a:p>
          <a:p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vor include activități care stimulează învățarea prin joc și </a:t>
            </a:r>
            <a:r>
              <a:rPr lang="ro-RO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explorare</a:t>
            </a:r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vor folosi fișe de lucru și exerciții personalizate pentru nivelul de performanță al </a:t>
            </a:r>
            <a:r>
              <a:rPr lang="ro-RO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elevului.</a:t>
            </a:r>
          </a:p>
          <a:p>
            <a:r>
              <a:rPr lang="ro-RO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Activități zilnice de citire ( a enunțurilor, textelor scurte sau mai complexe folosind intonația adecvată);</a:t>
            </a:r>
          </a:p>
          <a:p>
            <a:r>
              <a:rPr lang="ro-RO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Elemente de scriere funcțională: copierea, transcrierea , dictarea;</a:t>
            </a:r>
          </a:p>
          <a:p>
            <a:r>
              <a:rPr lang="ro-R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Organizarea textului în scris ;Ortografie;Scrierea funcțională;Scrierea imaginativă a unui text după un șir de imagini,  benzi desenate, un șir de întrebări</a:t>
            </a:r>
            <a:r>
              <a:rPr lang="ro-RO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ro-RO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Utilizarea corectă a semnelor se punctuație;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Exerciții de așezare corectă în pagină (plasarea datei, a titlului, a autorului, folosirea alineatelor, respectarea spațiului dintre cuvinte);</a:t>
            </a:r>
          </a:p>
          <a:p>
            <a:r>
              <a:rPr lang="ro-RO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Introducerea cuvintelor noi în vocabularul propriu;</a:t>
            </a:r>
          </a:p>
          <a:p>
            <a:endParaRPr lang="ro-RO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473902" y="800100"/>
            <a:ext cx="4514850" cy="2914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764" y="4637313"/>
            <a:ext cx="3439888" cy="222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7.Materiale </a:t>
            </a:r>
            <a:r>
              <a:rPr lang="ro-R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 resurse necesare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 didactice: cărți de povești, fișe de lucru, jocuri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educative;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Resurse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digitale: Aplicații educative, jocuri interactive, platforme de învățare.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657836" y="760484"/>
            <a:ext cx="4291299" cy="2770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434" y="4153989"/>
            <a:ext cx="4188566" cy="270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3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solidFill>
                  <a:srgbClr val="0070C0"/>
                </a:solidFill>
                <a:latin typeface="Keratine"/>
                <a:ea typeface="Keratine"/>
                <a:cs typeface="Keratine"/>
                <a:sym typeface="Keratine"/>
              </a:rPr>
              <a:t>EVALUAREA ACTIVITĂȚILOR </a:t>
            </a:r>
            <a:r>
              <a:rPr lang="en-US" b="1" dirty="0" smtClean="0">
                <a:solidFill>
                  <a:srgbClr val="0070C0"/>
                </a:solidFill>
                <a:latin typeface="Keratine"/>
                <a:ea typeface="Keratine"/>
                <a:cs typeface="Keratine"/>
                <a:sym typeface="Keratine"/>
              </a:rPr>
              <a:t>REMEDIALE</a:t>
            </a:r>
            <a:r>
              <a:rPr lang="en-US" b="1" dirty="0">
                <a:solidFill>
                  <a:srgbClr val="0070C0"/>
                </a:solidFill>
                <a:latin typeface="Keratine"/>
                <a:ea typeface="Keratine"/>
                <a:cs typeface="Keratine"/>
                <a:sym typeface="Keratine"/>
              </a:rPr>
              <a:t/>
            </a:r>
            <a:br>
              <a:rPr lang="en-US" b="1" dirty="0">
                <a:solidFill>
                  <a:srgbClr val="0070C0"/>
                </a:solidFill>
                <a:latin typeface="Keratine"/>
                <a:ea typeface="Keratine"/>
                <a:cs typeface="Keratine"/>
                <a:sym typeface="Keratine"/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654" y="1625012"/>
            <a:ext cx="8596668" cy="3880773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r>
              <a:rPr lang="ro-RO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o-RO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 urma aplicării activităților remediale elevului N.A.G din cadrul disciplinei Comunicare în limba română  s-au constatat următoarele aspecte :</a:t>
            </a:r>
          </a:p>
          <a:p>
            <a:pPr marL="457200" lvl="1" indent="0">
              <a:buNone/>
            </a:pPr>
            <a:r>
              <a:rPr lang="ro-RO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Elevul își exprimă interesul pentru citirea unor texte literare, fluența cititului fiind bună;</a:t>
            </a:r>
          </a:p>
          <a:p>
            <a:pPr marL="457200" lvl="1" indent="0">
              <a:buNone/>
            </a:pPr>
            <a:r>
              <a:rPr lang="ro-RO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Participă la dialoguri în diferite situații de comunicare;</a:t>
            </a:r>
          </a:p>
          <a:p>
            <a:pPr marL="457200" lvl="1" indent="0">
              <a:buNone/>
            </a:pPr>
            <a:r>
              <a:rPr lang="ro-RO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o-RO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crie cu ușurință cuvinte prin completare sau redarea unor silabe ;</a:t>
            </a:r>
          </a:p>
          <a:p>
            <a:pPr marL="457200" lvl="1" indent="0">
              <a:buNone/>
            </a:pPr>
            <a:r>
              <a:rPr lang="ro-RO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Manifestă un efort de concentrare mai mare , reușind să   poziționeze corect în pagină un text simplu prin folosirea alineatelor, dar și  </a:t>
            </a:r>
            <a:r>
              <a:rPr lang="ro-RO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respectarea spațiului dintre </a:t>
            </a:r>
            <a:r>
              <a:rPr lang="ro-RO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cuvinte;</a:t>
            </a:r>
          </a:p>
          <a:p>
            <a:pPr marL="457200" lvl="1" indent="0">
              <a:buNone/>
            </a:pPr>
            <a:r>
              <a:rPr lang="ro-RO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observă  o imbunătățire a exprimării orale , dar și în intonarea corectă a propozițiilor.</a:t>
            </a:r>
          </a:p>
          <a:p>
            <a:pPr marL="457200" lvl="1" indent="0">
              <a:buNone/>
            </a:pPr>
            <a:r>
              <a:rPr lang="ro-RO" sz="2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sz="2100" dirty="0">
                <a:solidFill>
                  <a:srgbClr val="000000"/>
                </a:solidFill>
                <a:latin typeface="Keratine"/>
                <a:ea typeface="Keratine"/>
                <a:cs typeface="Keratine"/>
                <a:sym typeface="Keratine"/>
              </a:rPr>
              <a:t> </a:t>
            </a:r>
            <a:r>
              <a:rPr lang="ro-RO" sz="2100" dirty="0" smtClean="0">
                <a:solidFill>
                  <a:srgbClr val="000000"/>
                </a:solidFill>
                <a:latin typeface="Keratine"/>
                <a:ea typeface="Keratine"/>
                <a:cs typeface="Keratine"/>
                <a:sym typeface="Keratine"/>
              </a:rPr>
              <a:t>Pe baza </a:t>
            </a:r>
            <a:r>
              <a:rPr lang="en-US" sz="2100" dirty="0" smtClean="0">
                <a:solidFill>
                  <a:srgbClr val="000000"/>
                </a:solidFill>
                <a:latin typeface="Keratine"/>
                <a:ea typeface="Keratine"/>
                <a:cs typeface="Keratine"/>
                <a:sym typeface="Kerati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Keratine"/>
                <a:ea typeface="Keratine"/>
                <a:cs typeface="Keratine"/>
                <a:sym typeface="Keratine"/>
              </a:rPr>
              <a:t>evaluărilor</a:t>
            </a:r>
            <a:r>
              <a:rPr lang="en-US" sz="2100" dirty="0">
                <a:solidFill>
                  <a:srgbClr val="000000"/>
                </a:solidFill>
                <a:latin typeface="Keratine"/>
                <a:ea typeface="Keratine"/>
                <a:cs typeface="Keratine"/>
                <a:sym typeface="Keratine"/>
              </a:rPr>
              <a:t> formative </a:t>
            </a:r>
            <a:r>
              <a:rPr lang="en-US" sz="2100" dirty="0" err="1">
                <a:solidFill>
                  <a:srgbClr val="000000"/>
                </a:solidFill>
                <a:latin typeface="Keratine"/>
                <a:ea typeface="Keratine"/>
                <a:cs typeface="Keratine"/>
                <a:sym typeface="Keratine"/>
              </a:rPr>
              <a:t>și</a:t>
            </a:r>
            <a:r>
              <a:rPr lang="en-US" sz="2100" dirty="0">
                <a:solidFill>
                  <a:srgbClr val="000000"/>
                </a:solidFill>
                <a:latin typeface="Keratine"/>
                <a:ea typeface="Keratine"/>
                <a:cs typeface="Keratine"/>
                <a:sym typeface="Keratine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Keratine"/>
                <a:ea typeface="Keratine"/>
                <a:cs typeface="Keratine"/>
                <a:sym typeface="Keratine"/>
              </a:rPr>
              <a:t>sumative</a:t>
            </a:r>
            <a:r>
              <a:rPr lang="en-US" sz="2100" dirty="0">
                <a:solidFill>
                  <a:srgbClr val="000000"/>
                </a:solidFill>
                <a:latin typeface="Keratine"/>
                <a:ea typeface="Keratine"/>
                <a:cs typeface="Keratine"/>
                <a:sym typeface="Keratine"/>
              </a:rPr>
              <a:t> la </a:t>
            </a:r>
            <a:r>
              <a:rPr lang="en-US" sz="2100" dirty="0" smtClean="0">
                <a:solidFill>
                  <a:srgbClr val="000000"/>
                </a:solidFill>
                <a:latin typeface="Keratine"/>
                <a:ea typeface="Keratine"/>
                <a:cs typeface="Keratine"/>
                <a:sym typeface="Keratine"/>
              </a:rPr>
              <a:t>CLR</a:t>
            </a:r>
            <a:r>
              <a:rPr lang="ro-RO" sz="2100" dirty="0" smtClean="0">
                <a:solidFill>
                  <a:srgbClr val="000000"/>
                </a:solidFill>
                <a:latin typeface="Keratine"/>
                <a:ea typeface="Keratine"/>
                <a:cs typeface="Keratine"/>
                <a:sym typeface="Keratine"/>
              </a:rPr>
              <a:t> se vor impune în continuare măsuri ameliorative la această disciplină pentru îmbunătățirea exprimării orale și scrise. </a:t>
            </a:r>
          </a:p>
          <a:p>
            <a:pPr marL="457200" lvl="1" indent="0">
              <a:buNone/>
            </a:pPr>
            <a:endParaRPr lang="ro-RO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ro-RO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315" y="4514850"/>
            <a:ext cx="3629585" cy="2343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447150" y="800100"/>
            <a:ext cx="45148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8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79145"/>
            <a:ext cx="5238205" cy="677885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095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8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8" y="0"/>
            <a:ext cx="529936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655" y="32657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2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03"/>
            <a:ext cx="529936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46" y="104503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3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33" y="169817"/>
            <a:ext cx="4992289" cy="6460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699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„</a:t>
            </a:r>
            <a:r>
              <a:rPr lang="ro-RO" b="1" dirty="0" smtClean="0">
                <a:solidFill>
                  <a:srgbClr val="002060"/>
                </a:solidFill>
              </a:rPr>
              <a:t>Planul individualizat de învățare- premisa a succesului școlar”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ts val="3791"/>
              </a:lnSpc>
              <a:buNone/>
            </a:pPr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ea typeface="Keratine"/>
                <a:cs typeface="Arial" panose="020B0604020202020204" pitchFamily="34" charset="0"/>
                <a:sym typeface="Keratine"/>
              </a:rPr>
              <a:t>TIPUL PLANULUI</a:t>
            </a:r>
            <a:r>
              <a:rPr lang="en-US" sz="1500" b="1" dirty="0" smtClean="0">
                <a:solidFill>
                  <a:srgbClr val="FF0000"/>
                </a:solidFill>
                <a:latin typeface="Arial" panose="020B0604020202020204" pitchFamily="34" charset="0"/>
                <a:ea typeface="Keratine"/>
                <a:cs typeface="Arial" panose="020B0604020202020204" pitchFamily="34" charset="0"/>
                <a:sym typeface="Keratine"/>
              </a:rPr>
              <a:t>:</a:t>
            </a:r>
            <a:endParaRPr lang="ro-RO" sz="1500" b="1" dirty="0" smtClean="0">
              <a:solidFill>
                <a:srgbClr val="FF0000"/>
              </a:solidFill>
              <a:latin typeface="Arial" panose="020B0604020202020204" pitchFamily="34" charset="0"/>
              <a:ea typeface="Keratine"/>
              <a:cs typeface="Arial" panose="020B0604020202020204" pitchFamily="34" charset="0"/>
              <a:sym typeface="Keratine"/>
            </a:endParaRPr>
          </a:p>
          <a:p>
            <a:pPr algn="just">
              <a:lnSpc>
                <a:spcPts val="3791"/>
              </a:lnSpc>
            </a:pPr>
            <a:r>
              <a:rPr lang="ro-RO" sz="1500" dirty="0">
                <a:latin typeface="Arial" panose="020B0604020202020204" pitchFamily="34" charset="0"/>
                <a:cs typeface="Arial" panose="020B0604020202020204" pitchFamily="34" charset="0"/>
              </a:rPr>
              <a:t>activitate diferențiată/ remediere în timpul orelor de curs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ARIA/ DISCIPLINA DE INTERVENȚIE:</a:t>
            </a:r>
            <a:endParaRPr lang="en-US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Limbă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comunicare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 marL="0" indent="0">
              <a:buNone/>
            </a:pPr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TIPUL DE INTERVENȚIE:</a:t>
            </a:r>
            <a:endParaRPr lang="en-US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o-RO" sz="1500" dirty="0">
                <a:latin typeface="Arial" panose="020B0604020202020204" pitchFamily="34" charset="0"/>
                <a:cs typeface="Arial" panose="020B0604020202020204" pitchFamily="34" charset="0"/>
              </a:rPr>
              <a:t>activități </a:t>
            </a:r>
            <a:r>
              <a:rPr lang="ro-RO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remediale </a:t>
            </a:r>
            <a:r>
              <a:rPr lang="ro-RO" sz="1500" dirty="0">
                <a:latin typeface="Arial" panose="020B0604020202020204" pitchFamily="34" charset="0"/>
                <a:cs typeface="Arial" panose="020B0604020202020204" pitchFamily="34" charset="0"/>
              </a:rPr>
              <a:t>în cadrul orelor și </a:t>
            </a:r>
            <a:r>
              <a:rPr lang="ro-RO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acasă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791"/>
              </a:lnSpc>
            </a:pPr>
            <a:endParaRPr lang="en-US" sz="2707" dirty="0">
              <a:solidFill>
                <a:srgbClr val="38B6FF"/>
              </a:solidFill>
              <a:latin typeface="Keratine"/>
              <a:ea typeface="Keratine"/>
              <a:cs typeface="Keratine"/>
              <a:sym typeface="Keratine"/>
            </a:endParaRPr>
          </a:p>
          <a:p>
            <a:pPr marL="292325" lvl="1" indent="0" algn="just">
              <a:lnSpc>
                <a:spcPts val="3791"/>
              </a:lnSpc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796" y="1930400"/>
            <a:ext cx="3496998" cy="4719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73262"/>
            <a:ext cx="2254681" cy="1736199"/>
          </a:xfrm>
          <a:prstGeom prst="rect">
            <a:avLst/>
          </a:prstGeom>
          <a:effectLst>
            <a:softEdge rad="5461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4620" y="-68315"/>
            <a:ext cx="2937380" cy="2811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3634" y="2468880"/>
            <a:ext cx="2938527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6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14340"/>
          </a:xfrm>
        </p:spPr>
        <p:txBody>
          <a:bodyPr>
            <a:normAutofit/>
          </a:bodyPr>
          <a:lstStyle/>
          <a:p>
            <a:pPr algn="ctr"/>
            <a:r>
              <a:rPr lang="ro-RO" sz="2800" b="1" dirty="0" smtClean="0">
                <a:solidFill>
                  <a:srgbClr val="0070C0"/>
                </a:solidFill>
              </a:rPr>
              <a:t>STRUCTURA PLANULUI INDIVIDUALIZAT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972492"/>
            <a:ext cx="10363826" cy="38187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INFORMAȚII GENERALE:</a:t>
            </a:r>
            <a:r>
              <a:rPr lang="ro-RO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Numele elevului:N.A.G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Clasa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II-a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Numele cadrului didactic: Vlad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Roxana/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Vasiloiu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Roxana/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Dragu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Ștefania-Luminița/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Panait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Mirela-Ramona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Perioada de implementare: octombrie- ianuarie 2024-2025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Tipul planului individualizat: -activitate diferențiată/ remediere în timpul orelor de curs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112" y="5077639"/>
            <a:ext cx="1360442" cy="16474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761" y="-51281"/>
            <a:ext cx="2799806" cy="3368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834615" y="4458351"/>
            <a:ext cx="1881923" cy="291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426851" y="5049088"/>
            <a:ext cx="2207623" cy="141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01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9758579" cy="922900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800" b="1" i="1" dirty="0">
                <a:solidFill>
                  <a:srgbClr val="0070C0"/>
                </a:solidFill>
              </a:rPr>
              <a:t>Competențe generale:</a:t>
            </a:r>
            <a:r>
              <a:rPr lang="en-US" sz="2800" i="1" dirty="0">
                <a:solidFill>
                  <a:srgbClr val="0070C0"/>
                </a:solidFill>
              </a:rPr>
              <a:t/>
            </a:r>
            <a:br>
              <a:rPr lang="en-US" sz="2800" i="1" dirty="0">
                <a:solidFill>
                  <a:srgbClr val="0070C0"/>
                </a:solidFill>
              </a:rPr>
            </a:b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541418"/>
            <a:ext cx="10363826" cy="4249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dirty="0" smtClean="0">
                <a:solidFill>
                  <a:schemeClr val="tx1"/>
                </a:solidFill>
              </a:rPr>
              <a:t>1</a:t>
            </a:r>
            <a:r>
              <a:rPr lang="ro-RO" sz="2400" dirty="0">
                <a:solidFill>
                  <a:schemeClr val="tx1"/>
                </a:solidFill>
              </a:rPr>
              <a:t>.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Dezvoltarea abilităților cognitive avansate prin stimularea gândirii logice, a raționamentului și a capacității de rezolvare a cerințelor.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Încurajarea creativității și a abilităților de exprimare prin explorarea de idei noi.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Promovarea abilităților sociale și emoționale în vederea interrelaționării eficiente a elevului și a gestionării emoțiilor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800" b="1" dirty="0">
                <a:solidFill>
                  <a:srgbClr val="0070C0"/>
                </a:solidFill>
              </a:rPr>
              <a:t>1. Evaluarea inițială</a:t>
            </a:r>
            <a:r>
              <a:rPr lang="en-US" sz="2800" dirty="0">
                <a:solidFill>
                  <a:srgbClr val="0070C0"/>
                </a:solidFill>
              </a:rPr>
              <a:t/>
            </a:r>
            <a:br>
              <a:rPr lang="en-US" sz="2800" dirty="0">
                <a:solidFill>
                  <a:srgbClr val="0070C0"/>
                </a:solidFill>
              </a:rPr>
            </a:b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o-RO" dirty="0"/>
              <a:t>	</a:t>
            </a:r>
            <a:r>
              <a:rPr lang="ro-RO" dirty="0" smtClean="0"/>
              <a:t>	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urma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evaluării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s-a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constatat faptul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 elevul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întâmpină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dificultăți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redarea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scris,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după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dictare a unui text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utilizarea  semnelor de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punctuație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învățate,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poziționarea corectă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începutul rândului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așezarea în pagină. </a:t>
            </a:r>
          </a:p>
          <a:p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Elevul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adoptă un mod de scriere neîngrijit, cu omisiuni de litere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cuvinte,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întâmpinând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dificultăți și în completarea cu grupurile de litere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corespunzătoare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„ci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,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„ge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„che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„ghe” pentru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cuvintele date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răspunde la întrebări  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 un enunț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dat, necesită sprijin la despărțirea cuvintelor în silabe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dar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 la identificarea unor 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cuvinte cu sens opus/asemănător. 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554" y="-149256"/>
            <a:ext cx="2938527" cy="716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5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740" y="60960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o-RO" sz="2800" b="1" dirty="0" smtClean="0">
                <a:solidFill>
                  <a:srgbClr val="0070C0"/>
                </a:solidFill>
              </a:rPr>
              <a:t>2.Identificarea </a:t>
            </a:r>
            <a:r>
              <a:rPr lang="ro-RO" sz="2800" b="1" dirty="0">
                <a:solidFill>
                  <a:srgbClr val="0070C0"/>
                </a:solidFill>
              </a:rPr>
              <a:t>nevoilor de învățare și abordarea diferențiată</a:t>
            </a:r>
            <a:r>
              <a:rPr lang="en-US" sz="2800" b="1" dirty="0">
                <a:solidFill>
                  <a:srgbClr val="0070C0"/>
                </a:solidFill>
              </a:rPr>
              <a:t/>
            </a:r>
            <a:br>
              <a:rPr lang="en-US" sz="2800" b="1" dirty="0">
                <a:solidFill>
                  <a:srgbClr val="0070C0"/>
                </a:solidFill>
              </a:rPr>
            </a:b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o-RO" b="1" dirty="0" smtClean="0"/>
              <a:t>	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Elevul prezintă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nevoi de învățare care necesită: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Provocări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suplimentare și activități mai complexe în domeniile unde are performanță scăzută - Dezvoltarea răbdării și capacității de concentrare pentru perioade mai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lungi</a:t>
            </a:r>
          </a:p>
          <a:p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Exerciții de scriere creativă(imaginativă): redactarea și  scrierea unor mesaje în diferite contexte de comunicare, exprimarea unor idei, sentimente, opinii prin intermediul limbajelor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convenționale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Stimularea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creativității și îmbunătățirea abilităților prin lecții care să îi permită să-și exploreze și să-și dezvolte imaginația.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064" y="1005840"/>
            <a:ext cx="3202268" cy="598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800" b="1" dirty="0" smtClean="0">
                <a:solidFill>
                  <a:srgbClr val="0070C0"/>
                </a:solidFill>
              </a:rPr>
              <a:t>3. </a:t>
            </a:r>
            <a:r>
              <a:rPr lang="en-US" sz="2800" b="1" dirty="0" smtClean="0">
                <a:solidFill>
                  <a:srgbClr val="0070C0"/>
                </a:solidFill>
              </a:rPr>
              <a:t>OBIECTIVE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  <a:r>
              <a:rPr lang="en-US" sz="2800" dirty="0">
                <a:solidFill>
                  <a:srgbClr val="0070C0"/>
                </a:solidFill>
              </a:rPr>
              <a:t/>
            </a:r>
            <a:br>
              <a:rPr lang="en-US" sz="2800" dirty="0">
                <a:solidFill>
                  <a:srgbClr val="0070C0"/>
                </a:solidFill>
              </a:rPr>
            </a:b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632857"/>
            <a:ext cx="10363826" cy="5081451"/>
          </a:xfrm>
        </p:spPr>
        <p:txBody>
          <a:bodyPr>
            <a:normAutofit/>
          </a:bodyPr>
          <a:lstStyle/>
          <a:p>
            <a:pPr lvl="0"/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Dezvoltarea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flue</a:t>
            </a:r>
            <a:r>
              <a:rPr lang="ro-RO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nței cititului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înțelegerea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textelor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literare studiate;</a:t>
            </a:r>
          </a:p>
          <a:p>
            <a:r>
              <a:rPr lang="ro-RO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Îmbogățirea </a:t>
            </a:r>
            <a:r>
              <a:rPr lang="ro-RO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vocabularului prin citirea de povești mai complexe și compunerea unor povești scurte </a:t>
            </a:r>
            <a:r>
              <a:rPr lang="ro-RO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proprii ;</a:t>
            </a:r>
          </a:p>
          <a:p>
            <a:r>
              <a:rPr lang="ro-RO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Formarea capacității </a:t>
            </a:r>
            <a:r>
              <a:rPr lang="ro-RO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 citi și înțelege propoziții lungi și </a:t>
            </a:r>
            <a:r>
              <a:rPr lang="ro-RO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complexe;</a:t>
            </a:r>
          </a:p>
          <a:p>
            <a:r>
              <a:rPr lang="ro-RO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</a:t>
            </a:r>
            <a:r>
              <a:rPr lang="ro-RO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mbunătățirea </a:t>
            </a:r>
            <a:r>
              <a:rPr lang="ro-RO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exprimării orale și scrise prin citirea de </a:t>
            </a:r>
            <a:r>
              <a:rPr lang="ro-RO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povești;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o-RO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Formularea corectă de </a:t>
            </a:r>
            <a:r>
              <a:rPr lang="ro-RO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enunțuri;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o-RO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Scrirea corectă a grupurilor de litere </a:t>
            </a:r>
            <a:r>
              <a:rPr lang="ro-RO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învățate;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o-RO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Recunoașterea si formularea de enunțuri </a:t>
            </a:r>
            <a:r>
              <a:rPr lang="ro-RO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utilizând corect  </a:t>
            </a:r>
            <a:r>
              <a:rPr lang="ro-RO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semnele de punctuație </a:t>
            </a:r>
            <a:r>
              <a:rPr lang="ro-RO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invățate;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927" y="-130630"/>
            <a:ext cx="1186836" cy="5617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279427" y="4986951"/>
            <a:ext cx="1579001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1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b="1" dirty="0">
                <a:solidFill>
                  <a:srgbClr val="0070C0"/>
                </a:solidFill>
              </a:rPr>
              <a:t>4. Proiectarea noilor experiențe de învățare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3292"/>
            <a:ext cx="8596668" cy="4791807"/>
          </a:xfrm>
        </p:spPr>
        <p:txBody>
          <a:bodyPr>
            <a:normAutofit fontScale="77500" lnSpcReduction="20000"/>
          </a:bodyPr>
          <a:lstStyle/>
          <a:p>
            <a:r>
              <a:rPr lang="ro-RO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Activități </a:t>
            </a:r>
            <a:r>
              <a:rPr lang="ro-RO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propuse în funcție de nevoile și interesele </a:t>
            </a:r>
            <a:r>
              <a:rPr lang="ro-RO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elevului:</a:t>
            </a:r>
            <a:endParaRPr lang="en-US" sz="2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o-RO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o-RO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Comunicare în limba română</a:t>
            </a: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o-RO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Citire</a:t>
            </a:r>
            <a:r>
              <a:rPr lang="ro-RO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Introducerea de sarcini complexe, ce contribuie la segmentarea fonetică și stimulează vocabularul </a:t>
            </a:r>
            <a:r>
              <a:rPr lang="ro-RO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elevului. </a:t>
            </a:r>
            <a:r>
              <a:rPr lang="ro-RO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pot organiza sesiuni de lectură cu întrebări de aprofundare și discuții despre personaje și acțiune</a:t>
            </a:r>
            <a:r>
              <a:rPr lang="ro-RO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o-R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„</a:t>
            </a:r>
            <a:r>
              <a:rPr lang="ro-R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Dacă te-ai întâlni cu  personajele...”,  „ </a:t>
            </a:r>
            <a:r>
              <a:rPr lang="ro-RO" sz="2600" dirty="0">
                <a:latin typeface="Arial" panose="020B0604020202020204" pitchFamily="34" charset="0"/>
                <a:cs typeface="Arial" panose="020B0604020202020204" pitchFamily="34" charset="0"/>
              </a:rPr>
              <a:t>Sticluța de lectură</a:t>
            </a:r>
            <a:r>
              <a:rPr lang="ro-R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”,  </a:t>
            </a:r>
            <a:r>
              <a:rPr lang="ro-RO" sz="2600" dirty="0">
                <a:latin typeface="Arial" panose="020B0604020202020204" pitchFamily="34" charset="0"/>
                <a:cs typeface="Arial" panose="020B0604020202020204" pitchFamily="34" charset="0"/>
              </a:rPr>
              <a:t>„Noutatea zilei la colțul de lectură”, fișe tip jurnal de lectură, exerciții joc de scriere </a:t>
            </a:r>
            <a:r>
              <a:rPr lang="ro-R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creativă</a:t>
            </a:r>
          </a:p>
          <a:p>
            <a:pPr marL="0" indent="0">
              <a:buNone/>
            </a:pP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o-RO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Scriere</a:t>
            </a:r>
            <a:r>
              <a:rPr lang="ro-RO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Îmbunătățirea abilităților de scriere prin exerciții </a:t>
            </a:r>
            <a:r>
              <a:rPr lang="ro-RO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variate</a:t>
            </a:r>
          </a:p>
          <a:p>
            <a:pPr marL="0" indent="0">
              <a:buNone/>
            </a:pPr>
            <a:r>
              <a:rPr lang="ro-RO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„</a:t>
            </a:r>
            <a:r>
              <a:rPr lang="ro-RO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Domnul alineat ne învață” </a:t>
            </a:r>
            <a:endParaRPr lang="ro-RO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o-R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	O </a:t>
            </a:r>
            <a:r>
              <a:rPr lang="ro-RO" sz="2600" dirty="0">
                <a:latin typeface="Arial" panose="020B0604020202020204" pitchFamily="34" charset="0"/>
                <a:cs typeface="Arial" panose="020B0604020202020204" pitchFamily="34" charset="0"/>
              </a:rPr>
              <a:t>scrisoare desenată”, „Poveste neobișnuită”, „Cuvinte care rimează”, aritmogrif, rebus, jocul „Cuvântul interzis”, „Expresii poetice”, „Zborul imaginației</a:t>
            </a:r>
            <a:r>
              <a:rPr lang="ro-R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o-RO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o-RO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sz="2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Fișe </a:t>
            </a:r>
            <a:r>
              <a:rPr lang="ro-RO" sz="2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ro-RO" sz="2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lucru interdisciplinare  </a:t>
            </a:r>
            <a:r>
              <a:rPr lang="ro-RO" sz="2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diferențiate </a:t>
            </a:r>
            <a:endParaRPr lang="en-US" sz="2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898" y="-101993"/>
            <a:ext cx="2365752" cy="3890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1" y="3589689"/>
            <a:ext cx="2365453" cy="342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7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Monitorizare și evaluare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o-RO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Evaluările  formative periodice  se vor realiza prin 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observație, discuții și fișe de lucru, pentru a monitoriza progresul în timp real și a ajusta planul dacă este necesar.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constant: Întâlniri cu părinții pentru a discuta progresul și pentru a adapta obiectivele și metodele în funcție de dezvoltarea și interesele elevilor.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urmări progresul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elevului 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 parcursul activităților zilnice și se vor nota observații despre performanțele și comportamentele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acestuia.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Fișe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evaluare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periodică</a:t>
            </a:r>
          </a:p>
          <a:p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vor consemna în fișa de monitorizare  a progresului sau  </a:t>
            </a:r>
            <a:r>
              <a:rPr lang="ro-R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finalul fiecărui modul </a:t>
            </a:r>
            <a:r>
              <a:rPr lang="ro-RO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aspecte referitoare la competențele elevului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1662" y="-128604"/>
            <a:ext cx="2365453" cy="3535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661" y="3278777"/>
            <a:ext cx="2365453" cy="357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4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345</TotalTime>
  <Words>648</Words>
  <Application>Microsoft Office PowerPoint</Application>
  <PresentationFormat>Custom</PresentationFormat>
  <Paragraphs>78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 ȘCOALA GIMNAZIALĂ NR.3, SLOBOZIA  CERC PEDAGOGIC ÎNVĂȚĂMÂNT PRIMAR   CENTRUL METODIC II 4 MARTIE 2025 </vt:lpstr>
      <vt:lpstr>„Planul individualizat de învățare- premisa a succesului școlar”</vt:lpstr>
      <vt:lpstr>STRUCTURA PLANULUI INDIVIDUALIZAT</vt:lpstr>
      <vt:lpstr>Competențe generale: </vt:lpstr>
      <vt:lpstr>1. Evaluarea inițială </vt:lpstr>
      <vt:lpstr>2.Identificarea nevoilor de învățare și abordarea diferențiată </vt:lpstr>
      <vt:lpstr>3. OBIECTIVE: </vt:lpstr>
      <vt:lpstr>4. Proiectarea noilor experiențe de învățare </vt:lpstr>
      <vt:lpstr>5. Monitorizare și evaluare </vt:lpstr>
      <vt:lpstr>6.STRATEGII ȘI ACTIVITĂȚI</vt:lpstr>
      <vt:lpstr>7.Materiale și resurse necesare   </vt:lpstr>
      <vt:lpstr>EVALUAREA ACTIVITĂȚILOR REMEDIALE 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ȘCOALA GIMNAZIALĂ NR.3, SLOBOZIA  CERC PEDAGOGIC ÎNVĂȚĂMÂNT PRIMAR   CENTRUL METODIC II- 4 MARTIE 2025</dc:title>
  <dc:creator>Pc</dc:creator>
  <cp:lastModifiedBy>A s u s</cp:lastModifiedBy>
  <cp:revision>34</cp:revision>
  <dcterms:created xsi:type="dcterms:W3CDTF">2025-02-24T12:34:03Z</dcterms:created>
  <dcterms:modified xsi:type="dcterms:W3CDTF">2025-02-27T05:54:18Z</dcterms:modified>
</cp:coreProperties>
</file>