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80" r:id="rId11"/>
    <p:sldId id="281" r:id="rId12"/>
    <p:sldId id="282" r:id="rId13"/>
    <p:sldId id="28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437" autoAdjust="0"/>
  </p:normalViewPr>
  <p:slideViewPr>
    <p:cSldViewPr snapToGrid="0">
      <p:cViewPr>
        <p:scale>
          <a:sx n="95" d="100"/>
          <a:sy n="95" d="100"/>
        </p:scale>
        <p:origin x="-18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8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48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59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0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8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BD9A-12A4-4491-8ADC-A2AE631801A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338D73-94A6-4EEC-AB58-C30FAA31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605" y="470263"/>
            <a:ext cx="10955383" cy="5895703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PLANUL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INDIVIDUALIZAT DE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ÎNVĂȚARE - 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   PREMISĂ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 SUCCESULUI ȘCOLAR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                  </a:t>
            </a: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4 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MARTIE 2025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                 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Clasa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a IV –a 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436" y="120424"/>
            <a:ext cx="10760364" cy="708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14300" algn="l"/>
              </a:tabLst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Notează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numele personajelor care rostesc replicile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 părere ai, Maestre Greierini?				    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Până acum nu m-am întrebat niciodată în ce fel cântă greierii.   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exemplu, unde crezi că am urechile?			      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Adică nici măcar asta nu știi?		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Bravo! Mai cântă-ne!			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Notează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ideea principală a fragmentului încadrat în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chenar: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80340" algn="l"/>
              </a:tabLst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Scrie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câte un cuvânt cu sens asemănător/ cu sens opus pentru cuvintele subliniate în text: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gigantic = ______________________  # 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nicicând = ______________________ # _______________________	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ridică = ______________________ # _______________________	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prieten = _______________________ # 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80340" algn="l"/>
              </a:tabLst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Formulează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 puţin 3 propoziţii cu sensuri diferite ale cuvântului „cap”: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00"/>
              <a:tabLst>
                <a:tab pos="270510" algn="l"/>
              </a:tabLst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Transcrie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din textul citit câte un cuvânt care este: 			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substantiv comun ____________________				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substantiv propriu ____________________	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adjectiv ____________________________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verb _______________________________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pronume personal ____________________	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00"/>
              <a:tabLst>
                <a:tab pos="180340" algn="l"/>
              </a:tabLst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Precizează valoarea de adevăr ( Adevărat – A, Fals – F) pentru scrierea corectă a propoziţiilor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James și prietenii lui își 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iau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zborul. 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Buburuza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ro-RO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cerut Maestrului Greierini să cânte.___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James 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apreciat pe Greierini pentru talentul său desăvârșit.___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finalul concertului, greierașul a fost aplaudat de prietenii 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săi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Ne-a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fascinat muzica ta și te rugăm să ne mai cânți!___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ts val="1400"/>
              <a:tabLst>
                <a:tab pos="180340" algn="l"/>
              </a:tabLst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Scrie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 casete semnele de punctuație potrivite: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o dimineață răcoroasă </a:t>
            </a: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senină și plăcută</a:t>
            </a: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Mara îi spune colegului său</a:t>
            </a: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Radu</a:t>
            </a: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ieri am fost cu mama la librărie</a:t>
            </a: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 ai cumpărat de acolo</a:t>
            </a: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cumpărat cartea </a:t>
            </a:r>
            <a:r>
              <a:rPr lang="ro-RO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James și piersica uriașă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o-RO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Scrie un scurt text, din cel puţin 5 enunțuri, despre o întâmplare din vacanţă.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Dă-i un titlu potrivit și respectă regulile de punctuație, de scriere corectă a cuvintelor și de așezare în pagină!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</a:t>
            </a:r>
            <a:r>
              <a:rPr lang="ro-RO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Dacă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terminat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scrie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personaj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asemeni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argumentează</a:t>
            </a:r>
            <a:r>
              <a:rPr lang="en-US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3237" y="92310"/>
            <a:ext cx="982749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PROBĂ </a:t>
            </a: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EVALUARE INIŢIALĂ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LLR ,  </a:t>
            </a:r>
            <a:r>
              <a:rPr lang="en-US" sz="1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Clasa</a:t>
            </a: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IV-a A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Anul</a:t>
            </a: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școlar</a:t>
            </a: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2024 – 2025/ 25 sept. 2024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o-RO" sz="1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11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o-RO" sz="11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Competențe </a:t>
            </a:r>
            <a:r>
              <a:rPr lang="ro-RO" sz="1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specifice: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 </a:t>
            </a: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Deducerea sensului unui cuvânt prin raportare la mesajul audiat în contexte de comunicare familiare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3.1. Extragerea unor informaţii de detaliu din texte informative sau literare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3.4. Evaluarea conţinutului unui text pentru a evidenţia cuvinte-cheie şi alte aspecte importante ale acestuia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3.5. Sesizarea unor regularități ale limbii pe baza textului citit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4.1. Aplicarea regulilor de despărţire în silabe la capăt de rând, de ortografie şi de punctuaţie în redactarea de texte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4.2. Redactarea unor texte funcţionale simple care conţin limbaj vizual şi verbal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Obiective: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O1 – </a:t>
            </a:r>
            <a:r>
              <a:rPr lang="en-US" sz="1050" dirty="0" err="1"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identifice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elementele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semnificative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înţelegerea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textului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demonstrând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receptarea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mesajului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scris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O2 – </a:t>
            </a: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să formuleze corect ideea principală a unui fragment dat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O3 – </a:t>
            </a: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să găsească sinonime, antonime şi omonime pentru cuvinte date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O4 – </a:t>
            </a: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să identifice cuvinte potrivite părţilor de vorbire solicitate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O5 – </a:t>
            </a: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să cunoscă scrierea corectă a cuvintelor / ortogramelor învăţate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O6 – </a:t>
            </a: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să folosească corect semnele de punctuaţie</a:t>
            </a: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O7 – </a:t>
            </a:r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să redacteze un text scurt,  cu respectarea anumitor cerinţe</a:t>
            </a: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05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9444"/>
              </p:ext>
            </p:extLst>
          </p:nvPr>
        </p:nvGraphicFramePr>
        <p:xfrm>
          <a:off x="3678391" y="3467344"/>
          <a:ext cx="6758701" cy="3360044"/>
        </p:xfrm>
        <a:graphic>
          <a:graphicData uri="http://schemas.openxmlformats.org/drawingml/2006/table">
            <a:tbl>
              <a:tblPr/>
              <a:tblGrid>
                <a:gridCol w="538060">
                  <a:extLst>
                    <a:ext uri="{9D8B030D-6E8A-4147-A177-3AD203B41FA5}">
                      <a16:colId xmlns:a16="http://schemas.microsoft.com/office/drawing/2014/main" xmlns="" val="2300832431"/>
                    </a:ext>
                  </a:extLst>
                </a:gridCol>
                <a:gridCol w="2073547">
                  <a:extLst>
                    <a:ext uri="{9D8B030D-6E8A-4147-A177-3AD203B41FA5}">
                      <a16:colId xmlns:a16="http://schemas.microsoft.com/office/drawing/2014/main" xmlns="" val="3934934514"/>
                    </a:ext>
                  </a:extLst>
                </a:gridCol>
                <a:gridCol w="2073547">
                  <a:extLst>
                    <a:ext uri="{9D8B030D-6E8A-4147-A177-3AD203B41FA5}">
                      <a16:colId xmlns:a16="http://schemas.microsoft.com/office/drawing/2014/main" xmlns="" val="4074982708"/>
                    </a:ext>
                  </a:extLst>
                </a:gridCol>
                <a:gridCol w="2073547">
                  <a:extLst>
                    <a:ext uri="{9D8B030D-6E8A-4147-A177-3AD203B41FA5}">
                      <a16:colId xmlns:a16="http://schemas.microsoft.com/office/drawing/2014/main" xmlns="" val="2788957715"/>
                    </a:ext>
                  </a:extLst>
                </a:gridCol>
              </a:tblGrid>
              <a:tr h="2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FOARTE BINE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SUFICIENT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2408256"/>
                  </a:ext>
                </a:extLst>
              </a:tr>
              <a:tr h="241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Găsește toate răspunsurile corecte.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Găsește 3 răspunsuri corecte.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Găsește 2 răspunsuri corecte.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613752"/>
                  </a:ext>
                </a:extLst>
              </a:tr>
              <a:tr h="216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Identifică 5 personaje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Identifică  3-4 personaje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Identifică  2 personaje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564599"/>
                  </a:ext>
                </a:extLst>
              </a:tr>
              <a:tr h="361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Scrie corect ideea principală pentru fragmentul evidenţiat.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Scrie ideea principală cu cel puţin 3 greșeli de scriere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Scrie ideea principală, oferind şi alte informaţii, cu 3 sau mai multe greșeli.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5684855"/>
                  </a:ext>
                </a:extLst>
              </a:tr>
              <a:tr h="48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Scrie câte un cuvânt cu înţeles asemănător/ opus pentru fiecare dintre cele patru cuvinte din text;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Scrie câte un cuvânt cu înţeles asemănător/opus pentru 2 -3 cuvinte din text;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Scrie câte un cuvânt cu înţeles asemănător/opus pentru 1 cuvânt din text;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0328887"/>
                  </a:ext>
                </a:extLst>
              </a:tr>
              <a:tr h="138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Formulează corect 3 propoziții.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Formulează corect 2 propoziții.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Formulează corect 1 propoziție.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3808581"/>
                  </a:ext>
                </a:extLst>
              </a:tr>
              <a:tr h="361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Găsește 4-5 cuvinte care să reprezinte părțile de vorbire solicitate;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Găsește 3 cuvinte care să reprezinte părțile de vorbire  solicitate;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Găsește 2 cuvinte care să reprezinte părțile de vorbire  solicitate;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090608"/>
                  </a:ext>
                </a:extLst>
              </a:tr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Precizează valoarea corectă pentru  5  propoziţii;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Precizează valoarea corectă pentru  3-4  propoziţii;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Precizează valoarea corectă pentru  1-2  propoziţii;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630847"/>
                  </a:ext>
                </a:extLst>
              </a:tr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Completează corect 9 - 10 semne de punctuaţie;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Completează corect 6 - 8 semne de punctuaţie;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Completează corect 3 - 5 semne de punctuaţie;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5796741"/>
                  </a:ext>
                </a:extLst>
              </a:tr>
              <a:tr h="723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9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Textul are un titlu adecvat , respectã cerinţa, aşezarea în paginã, regulile ortografice şi de punctuaţie, ideile sunt înlãnţuite corespunzãtor, are coerenţã şi expresivitate.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Textul are un titlu adecvat, respectã cerinţa, aşezarea în paginã, regulile de punctuaţie, dar apar greşeli de ortografiere şi în exprimarea expresivã.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Textul are un titlu adecvat, este respectã aşezarea în paginã, regulile de puntuaţie, dar este scris cu multe greşeli de scriere şi lipsit de expresivitate.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4" marR="55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31121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994" y="3120753"/>
            <a:ext cx="159481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Descriptori de performanţă:</a:t>
            </a:r>
            <a:endParaRPr kumimoji="0" lang="ro-RO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98475"/>
              </p:ext>
            </p:extLst>
          </p:nvPr>
        </p:nvGraphicFramePr>
        <p:xfrm>
          <a:off x="5024671" y="661942"/>
          <a:ext cx="4857283" cy="39675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4104">
                  <a:extLst>
                    <a:ext uri="{9D8B030D-6E8A-4147-A177-3AD203B41FA5}">
                      <a16:colId xmlns:a16="http://schemas.microsoft.com/office/drawing/2014/main" xmlns="" val="1872113652"/>
                    </a:ext>
                  </a:extLst>
                </a:gridCol>
                <a:gridCol w="972921">
                  <a:extLst>
                    <a:ext uri="{9D8B030D-6E8A-4147-A177-3AD203B41FA5}">
                      <a16:colId xmlns:a16="http://schemas.microsoft.com/office/drawing/2014/main" xmlns="" val="1404509983"/>
                    </a:ext>
                  </a:extLst>
                </a:gridCol>
                <a:gridCol w="333155">
                  <a:extLst>
                    <a:ext uri="{9D8B030D-6E8A-4147-A177-3AD203B41FA5}">
                      <a16:colId xmlns:a16="http://schemas.microsoft.com/office/drawing/2014/main" xmlns="" val="2397948081"/>
                    </a:ext>
                  </a:extLst>
                </a:gridCol>
                <a:gridCol w="322629">
                  <a:extLst>
                    <a:ext uri="{9D8B030D-6E8A-4147-A177-3AD203B41FA5}">
                      <a16:colId xmlns:a16="http://schemas.microsoft.com/office/drawing/2014/main" xmlns="" val="2683394306"/>
                    </a:ext>
                  </a:extLst>
                </a:gridCol>
                <a:gridCol w="320341">
                  <a:extLst>
                    <a:ext uri="{9D8B030D-6E8A-4147-A177-3AD203B41FA5}">
                      <a16:colId xmlns:a16="http://schemas.microsoft.com/office/drawing/2014/main" xmlns="" val="1459776451"/>
                    </a:ext>
                  </a:extLst>
                </a:gridCol>
                <a:gridCol w="259018">
                  <a:extLst>
                    <a:ext uri="{9D8B030D-6E8A-4147-A177-3AD203B41FA5}">
                      <a16:colId xmlns:a16="http://schemas.microsoft.com/office/drawing/2014/main" xmlns="" val="1095796074"/>
                    </a:ext>
                  </a:extLst>
                </a:gridCol>
                <a:gridCol w="259018">
                  <a:extLst>
                    <a:ext uri="{9D8B030D-6E8A-4147-A177-3AD203B41FA5}">
                      <a16:colId xmlns:a16="http://schemas.microsoft.com/office/drawing/2014/main" xmlns="" val="1788017706"/>
                    </a:ext>
                  </a:extLst>
                </a:gridCol>
                <a:gridCol w="309358">
                  <a:extLst>
                    <a:ext uri="{9D8B030D-6E8A-4147-A177-3AD203B41FA5}">
                      <a16:colId xmlns:a16="http://schemas.microsoft.com/office/drawing/2014/main" xmlns="" val="2810800086"/>
                    </a:ext>
                  </a:extLst>
                </a:gridCol>
                <a:gridCol w="309358">
                  <a:extLst>
                    <a:ext uri="{9D8B030D-6E8A-4147-A177-3AD203B41FA5}">
                      <a16:colId xmlns:a16="http://schemas.microsoft.com/office/drawing/2014/main" xmlns="" val="208866873"/>
                    </a:ext>
                  </a:extLst>
                </a:gridCol>
                <a:gridCol w="324460">
                  <a:extLst>
                    <a:ext uri="{9D8B030D-6E8A-4147-A177-3AD203B41FA5}">
                      <a16:colId xmlns:a16="http://schemas.microsoft.com/office/drawing/2014/main" xmlns="" val="4025555058"/>
                    </a:ext>
                  </a:extLst>
                </a:gridCol>
                <a:gridCol w="324460">
                  <a:extLst>
                    <a:ext uri="{9D8B030D-6E8A-4147-A177-3AD203B41FA5}">
                      <a16:colId xmlns:a16="http://schemas.microsoft.com/office/drawing/2014/main" xmlns="" val="3526857849"/>
                    </a:ext>
                  </a:extLst>
                </a:gridCol>
                <a:gridCol w="648461">
                  <a:extLst>
                    <a:ext uri="{9D8B030D-6E8A-4147-A177-3AD203B41FA5}">
                      <a16:colId xmlns:a16="http://schemas.microsoft.com/office/drawing/2014/main" xmlns="" val="1934712766"/>
                    </a:ext>
                  </a:extLst>
                </a:gridCol>
              </a:tblGrid>
              <a:tr h="1294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 CRT.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 ŞI PRENUME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REALIZAREA OBIECTIVELOR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Calificativ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5493804"/>
                  </a:ext>
                </a:extLst>
              </a:tr>
              <a:tr h="206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8960775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  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1381719"/>
                  </a:ext>
                </a:extLst>
              </a:tr>
              <a:tr h="1387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A.R.A.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1200732"/>
                  </a:ext>
                </a:extLst>
              </a:tr>
              <a:tr h="1228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B.M.M.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7188553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B.A.A.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2453942"/>
                  </a:ext>
                </a:extLst>
              </a:tr>
              <a:tr h="1303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C.D.A.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949183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991116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C.A.I.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16332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D.D.I.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7453885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D.A.M.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2758730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D.Ş.A.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37152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G.E.A.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0768482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I.A.A.R.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8030390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I.B.D.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8527307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M.I.I.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9667525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1588896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M.R.A.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72896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M.A.S.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9144228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N.D.G.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1038509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O.V.A.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7251033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O.N.Ş.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520945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O.N.C.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8703077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251386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P.M.V.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5309006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R.T.M.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5425101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S.E.M.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053685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S.A.A.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1855020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Ş.A.I.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817201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T.S.M.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4998757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T-D. G.A.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8869521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V.A.M.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382806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44932"/>
              </p:ext>
            </p:extLst>
          </p:nvPr>
        </p:nvGraphicFramePr>
        <p:xfrm>
          <a:off x="3857942" y="4682836"/>
          <a:ext cx="6174740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5545">
                  <a:extLst>
                    <a:ext uri="{9D8B030D-6E8A-4147-A177-3AD203B41FA5}">
                      <a16:colId xmlns:a16="http://schemas.microsoft.com/office/drawing/2014/main" xmlns="" val="4091843068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xmlns="" val="17172748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2136513679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4242692220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4080709804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779089441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210247087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217544181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3427042331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1793129515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1934699636"/>
                    </a:ext>
                  </a:extLst>
                </a:gridCol>
              </a:tblGrid>
              <a:tr h="316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Nr.  item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0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9173321"/>
                  </a:ext>
                </a:extLst>
              </a:tr>
              <a:tr h="16129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Nr. elevi 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 l-au real</a:t>
                      </a:r>
                      <a:r>
                        <a:rPr lang="it-IT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izat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F.B.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0552109"/>
                  </a:ext>
                </a:extLst>
              </a:tr>
              <a:tr h="161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B.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3573058"/>
                  </a:ext>
                </a:extLst>
              </a:tr>
              <a:tr h="161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0514"/>
                  </a:ext>
                </a:extLst>
              </a:tr>
              <a:tr h="15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I.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89835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00936"/>
              </p:ext>
            </p:extLst>
          </p:nvPr>
        </p:nvGraphicFramePr>
        <p:xfrm>
          <a:off x="3857942" y="5920508"/>
          <a:ext cx="6104255" cy="5523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81430">
                  <a:extLst>
                    <a:ext uri="{9D8B030D-6E8A-4147-A177-3AD203B41FA5}">
                      <a16:colId xmlns:a16="http://schemas.microsoft.com/office/drawing/2014/main" xmlns="" val="2181341803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xmlns="" val="468962348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xmlns="" val="3993060721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xmlns="" val="4107324706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xmlns="" val="2360908381"/>
                    </a:ext>
                  </a:extLst>
                </a:gridCol>
              </a:tblGrid>
              <a:tr h="103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CALIFICATIV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F.B.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B.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I.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4836407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Număr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elevi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37177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6877" y="4333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REZULTATELE ELEVILOR CLASEI a IV-a 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PROBA DE EVALUARE INIȚIALĂ - LLR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ȘCOLAR 2024 – 2025/  25 sept. 2024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charset="-127"/>
              </a:rPr>
              <a:t>     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charset="-127"/>
              </a:rPr>
              <a:t>APRECIEREA CU CALIFICATIVE: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492" y="503269"/>
            <a:ext cx="9919855" cy="596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Evaluarea iniţială, cu rol deopotrivă diagnostic şi prognostic, a avut în vedere competenţele fundamentale vizate de această  disciplină, iar atenţia  s-a concentrat asupra îmbinării echilibrate a proceselor de receptare şi a proceselor de producere a mesajului. De asemenea, s-au avut în vedere competenţele specifice din programa aferentă anului anterior de studiu, corelate cu cele din programa pentru anul de studiu curent, putându-se, astfel, identifica acele cunoştinţe, abilităţi, deprinderi care stau la baza anticipării performanţelor elevilor şi, mai ales, facilitează proiectarea activităţilor didactice prin corelare cu situaţia reală a elevilor, prin trasee particularizate, cu caracter remedial sau stimulativ. 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 elaborarea testelor au fost luate în calcul ca instrumente de evaluare tipuri de itemi obiectivi, semiobiectivi și subiectivi.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Rezultatele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probei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evaluare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foarte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bune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25 de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elevi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încadrându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-se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plaja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evaluare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Foarte</a:t>
            </a:r>
            <a:r>
              <a:rPr lang="en-US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bine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4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Bine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Suficient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o-RO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0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o-RO" sz="10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Analiza </a:t>
            </a:r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SWOT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Puncte</a:t>
            </a:r>
            <a:r>
              <a:rPr lang="en-US" sz="10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tari</a:t>
            </a:r>
            <a:r>
              <a:rPr lang="en-US" sz="10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Extragerea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corecta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informatiilor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din text;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Stabilirea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valorii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adevar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propozitiilor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date;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Formularea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corectă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ideii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principale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fragmentul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selectat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Recunoaşterea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sensului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cuvintelor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Formularea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corectă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propozitiilor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Identificarea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pǎrţilor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vorbire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solicitate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Scrierea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corectă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punct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vedere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ortografiei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punctuației</a:t>
            </a: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Puncte</a:t>
            </a:r>
            <a:r>
              <a:rPr lang="en-US" sz="10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slabe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vocabular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redus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exprimare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defectuoasǎ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improprie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redactarea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textului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/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o-RO" sz="10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Oportunități: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promovarea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succes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evaluărilor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externe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parcursul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actualului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școlar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finalizarea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succes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anului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școlar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ciclului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primar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o-RO" sz="105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Amenințări: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628650" algn="l"/>
                <a:tab pos="685800" algn="l"/>
              </a:tabLst>
            </a:pP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dezinteresul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lectura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individuală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914400" algn="just">
              <a:tabLst>
                <a:tab pos="628650" algn="l"/>
                <a:tab pos="685800" algn="l"/>
              </a:tabLs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o-RO" sz="105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Măsuri </a:t>
            </a:r>
            <a:r>
              <a:rPr lang="en-US" sz="105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propuse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fiecare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lucrare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discutatǎ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face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observaţii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punctuale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-se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insista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orele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recapitulare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asupra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noţiunilor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pun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probleme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-se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efectua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exerciţii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diferenţiate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timpul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orelor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curs/ la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tema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acasă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remediere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consolidare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algn="just">
              <a:tabLst>
                <a:tab pos="628650" algn="l"/>
              </a:tabLs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-</a:t>
            </a:r>
            <a:r>
              <a:rPr lang="it-IT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aplicarea unor metode interactive – centrat;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-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încurajarea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lecturii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elevilor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participarea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“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Clubul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lectură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46135"/>
              </p:ext>
            </p:extLst>
          </p:nvPr>
        </p:nvGraphicFramePr>
        <p:xfrm>
          <a:off x="888891" y="380027"/>
          <a:ext cx="10589006" cy="6477000"/>
        </p:xfrm>
        <a:graphic>
          <a:graphicData uri="http://schemas.openxmlformats.org/drawingml/2006/table">
            <a:tbl>
              <a:tblPr firstRow="1" firstCol="1" bandRow="1"/>
              <a:tblGrid>
                <a:gridCol w="1497483">
                  <a:extLst>
                    <a:ext uri="{9D8B030D-6E8A-4147-A177-3AD203B41FA5}">
                      <a16:colId xmlns:a16="http://schemas.microsoft.com/office/drawing/2014/main" xmlns="" val="872821936"/>
                    </a:ext>
                  </a:extLst>
                </a:gridCol>
                <a:gridCol w="2828796">
                  <a:extLst>
                    <a:ext uri="{9D8B030D-6E8A-4147-A177-3AD203B41FA5}">
                      <a16:colId xmlns:a16="http://schemas.microsoft.com/office/drawing/2014/main" xmlns="" val="3548444243"/>
                    </a:ext>
                  </a:extLst>
                </a:gridCol>
                <a:gridCol w="1497483">
                  <a:extLst>
                    <a:ext uri="{9D8B030D-6E8A-4147-A177-3AD203B41FA5}">
                      <a16:colId xmlns:a16="http://schemas.microsoft.com/office/drawing/2014/main" xmlns="" val="1700253483"/>
                    </a:ext>
                  </a:extLst>
                </a:gridCol>
                <a:gridCol w="1497483">
                  <a:extLst>
                    <a:ext uri="{9D8B030D-6E8A-4147-A177-3AD203B41FA5}">
                      <a16:colId xmlns:a16="http://schemas.microsoft.com/office/drawing/2014/main" xmlns="" val="1386810897"/>
                    </a:ext>
                  </a:extLst>
                </a:gridCol>
                <a:gridCol w="1533025">
                  <a:extLst>
                    <a:ext uri="{9D8B030D-6E8A-4147-A177-3AD203B41FA5}">
                      <a16:colId xmlns:a16="http://schemas.microsoft.com/office/drawing/2014/main" xmlns="" val="2733447909"/>
                    </a:ext>
                  </a:extLst>
                </a:gridCol>
                <a:gridCol w="1734736">
                  <a:extLst>
                    <a:ext uri="{9D8B030D-6E8A-4147-A177-3AD203B41FA5}">
                      <a16:colId xmlns:a16="http://schemas.microsoft.com/office/drawing/2014/main" xmlns="" val="134759989"/>
                    </a:ext>
                  </a:extLst>
                </a:gridCol>
              </a:tblGrid>
              <a:tr h="969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Nr.crt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Numele și prenumele elevului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Disciplina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Remediere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Observaţii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632344"/>
                  </a:ext>
                </a:extLst>
              </a:tr>
              <a:tr h="143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Limba română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Matematica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284980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A.M.A.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5781854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A.R.A.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624107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B.M.M.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8034180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B.A.A.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990861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C.D.A.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 (</a:t>
                      </a:r>
                      <a:r>
                        <a:rPr lang="it-IT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LLR)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Consolidare</a:t>
                      </a: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234304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C.M.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5975656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C.A.I.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8089079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D.D.I.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647540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D.A.M.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8134286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D.Ş.A.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381040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G.E.A.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566078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I.A.A.R.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6381923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I.B.D.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6355208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M.I.I.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399857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357469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M.R.A.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320053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M.A.S.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41490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N.D.G.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5970940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O.V.A.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4176221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O.N.Ş.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9313223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O.N.C.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58049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7736609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P.M.V.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046575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R.T.M.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9593516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S.E.M.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6374489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S.A.A.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753188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Ş.A.I.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152589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T.S.M.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74937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- D. G.A.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089362"/>
                  </a:ext>
                </a:extLst>
              </a:tr>
              <a:tr h="18869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</a:t>
                      </a: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V.A.M.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48" marR="30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69504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825" y="87640"/>
            <a:ext cx="8569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Lista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elevilor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care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participă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program de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remediere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/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dezvoltare</a:t>
            </a:r>
            <a:r>
              <a:rPr kumimoji="0" lang="en-US" altLang="en-US" sz="1400" b="1" i="0" u="sng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capabili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performanță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şcolară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051" y="396119"/>
            <a:ext cx="9412591" cy="617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INDIVIDUALIZAT DE ÎNVĂŢARE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TIPUL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PLANULUI: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consolidarea cunoștințelor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învățare remedială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</a:t>
            </a: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stimularea elevilor capabili de performanțe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superioare</a:t>
            </a:r>
          </a:p>
          <a:p>
            <a:pPr marL="228600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DISCIPLINA DE INTERVENȚIE: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Limbă </a:t>
            </a: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comunicare </a:t>
            </a: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  Matematică și științe ale naturii </a:t>
            </a: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O Om și societate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Educație fizică, sport și sănătate 	O Arte 		O Consiliere și </a:t>
            </a:r>
            <a:r>
              <a:rPr lang="ro-RO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orientare</a:t>
            </a:r>
          </a:p>
          <a:p>
            <a:pPr algn="ctr">
              <a:spcAft>
                <a:spcPts val="0"/>
              </a:spcAft>
            </a:pP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TIPUL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INTERVENȚIE: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remediale, după orele de curs, în cadrul școlii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remediale online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verificare lucru suplimentar pentru elevii capabili de performanțe superioare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 suplimentare, după orele de curs, pentru elevii capabili de performanțe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superioare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 activități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DE INTERVENȚIE: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8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o-RO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oră </a:t>
            </a: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 2 săptămâni, marţi, 12 .00 – 13. </a:t>
            </a:r>
            <a:r>
              <a:rPr lang="ro-RO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Matematica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8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solidFill>
                  <a:srgbClr val="E3EACF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marţi, 12 .00 – 13. 00</a:t>
            </a:r>
            <a:r>
              <a:rPr lang="en-US" dirty="0">
                <a:solidFill>
                  <a:srgbClr val="E3EACF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solidFill>
                  <a:srgbClr val="E3EACF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LLR</a:t>
            </a:r>
            <a:endParaRPr lang="en-US" dirty="0">
              <a:solidFill>
                <a:srgbClr val="E3EACF">
                  <a:lumMod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169" y="313442"/>
            <a:ext cx="10998925" cy="642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OBIECTIVE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URMĂRITE</a:t>
            </a:r>
            <a:r>
              <a:rPr lang="ro-RO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indent="-152400">
              <a:spcAft>
                <a:spcPts val="0"/>
              </a:spcAft>
            </a:pPr>
            <a:r>
              <a:rPr lang="ro-RO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Dezvoltarea capacitătii </a:t>
            </a:r>
            <a:r>
              <a:rPr lang="ro-RO" sz="1600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a</a:t>
            </a:r>
            <a:r>
              <a:rPr lang="ro-RO" sz="1600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citi</a:t>
            </a:r>
            <a:r>
              <a:rPr lang="ro-RO" sz="1600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ro-RO" sz="1600" kern="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înțelege</a:t>
            </a:r>
            <a:r>
              <a:rPr lang="ro-RO" sz="1600" kern="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texte</a:t>
            </a:r>
            <a:r>
              <a:rPr lang="ro-RO" sz="1600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lungi</a:t>
            </a:r>
            <a:r>
              <a:rPr lang="ro-RO" sz="1600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și complexe,</a:t>
            </a:r>
            <a:r>
              <a:rPr lang="ro-RO" sz="1600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îmbunătățirea </a:t>
            </a:r>
            <a:r>
              <a:rPr lang="ro-RO" sz="1600" kern="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exprimării</a:t>
            </a:r>
            <a:r>
              <a:rPr lang="en-US" sz="1600" kern="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kern="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coerente</a:t>
            </a:r>
            <a:r>
              <a:rPr lang="en-US" sz="1600" kern="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kern="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stimularea</a:t>
            </a:r>
            <a:r>
              <a:rPr lang="en-US" sz="1600" kern="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kern="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creativităţii</a:t>
            </a:r>
            <a:endParaRPr lang="en-US" sz="16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4525" lvl="0" indent="-342900">
              <a:spcBef>
                <a:spcPts val="680"/>
              </a:spcBef>
              <a:spcAft>
                <a:spcPts val="0"/>
              </a:spcAft>
              <a:buFont typeface="+mj-lt"/>
              <a:buAutoNum type="alphaLcParenR"/>
              <a:tabLst>
                <a:tab pos="218440" algn="l"/>
              </a:tabLs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Dezvoltarea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motivaţiei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ro-RO" sz="16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capacității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rezolva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complexitate ridicată.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0"/>
              </a:spcBef>
              <a:spcAft>
                <a:spcPts val="0"/>
              </a:spcAft>
              <a:buFont typeface="+mj-lt"/>
              <a:buAutoNum type="alphaLcParenR"/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Formarea gândirii analitice şi a exprimării libere într-un grup;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REZULTATE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AŞTEPTATE</a:t>
            </a:r>
            <a:r>
              <a:rPr lang="ro-RO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-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îmbunătăţi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rea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performanţ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şcolar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obţin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erea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unor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rezultate foarte bune la concursurile şcolare pe 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discipline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" indent="-152400">
              <a:spcAft>
                <a:spcPts val="0"/>
              </a:spcAft>
            </a:pPr>
            <a:r>
              <a:rPr lang="ro-RO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INFORMAȚII</a:t>
            </a:r>
            <a:r>
              <a:rPr lang="ro-RO" sz="1600" b="1" kern="0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b="1" kern="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GENERALE</a:t>
            </a:r>
            <a:r>
              <a:rPr lang="ro-RO" sz="1600" b="1" kern="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•"/>
              <a:tabLst>
                <a:tab pos="218440" algn="l"/>
              </a:tabLs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Numele</a:t>
            </a:r>
            <a:r>
              <a:rPr lang="ro-RO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elevului: </a:t>
            </a:r>
            <a:r>
              <a:rPr lang="ro-RO" sz="1600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I.A.A.R. , membru al Cercului de matematică „Micii matematicieni</a:t>
            </a:r>
            <a:r>
              <a:rPr lang="ro-RO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-1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“</a:t>
            </a:r>
            <a:r>
              <a:rPr lang="en-US" sz="1600" spc="-1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Clubului</a:t>
            </a:r>
            <a:r>
              <a:rPr lang="en-US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spc="-1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lectură</a:t>
            </a:r>
            <a:r>
              <a:rPr lang="en-US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ro-RO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nex</a:t>
            </a:r>
            <a:r>
              <a:rPr lang="en-US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2</a:t>
            </a:r>
            <a:r>
              <a:rPr lang="ro-RO" sz="16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•"/>
              <a:tabLst>
                <a:tab pos="218440" algn="l"/>
              </a:tabLs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Clasa:</a:t>
            </a:r>
            <a:r>
              <a:rPr lang="ro-RO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o-RO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 – a </a:t>
            </a:r>
            <a:r>
              <a:rPr lang="en-US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8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•"/>
              <a:tabLst>
                <a:tab pos="218440" algn="l"/>
              </a:tabLs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Numele</a:t>
            </a:r>
            <a:r>
              <a:rPr lang="ro-RO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cadrului</a:t>
            </a:r>
            <a:r>
              <a:rPr lang="ro-RO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didactic: Stoicescu Elisabeta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•"/>
              <a:tabLst>
                <a:tab pos="218440" algn="l"/>
              </a:tabLs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Perioada</a:t>
            </a:r>
            <a:r>
              <a:rPr lang="ro-RO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implementare:</a:t>
            </a:r>
            <a:r>
              <a:rPr lang="ro-RO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ro-RO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școlar</a:t>
            </a:r>
            <a:r>
              <a:rPr lang="ro-RO" sz="1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o-RO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9860" lvl="0" indent="-342900">
              <a:spcBef>
                <a:spcPts val="67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•"/>
              <a:tabLst>
                <a:tab pos="218440" algn="l"/>
              </a:tabLs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Tipul</a:t>
            </a:r>
            <a:r>
              <a:rPr lang="ro-RO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planului</a:t>
            </a:r>
            <a:r>
              <a:rPr lang="ro-RO" sz="16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individualizat: Activitate</a:t>
            </a:r>
            <a:r>
              <a:rPr lang="ro-RO" sz="1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suplimentară, </a:t>
            </a:r>
            <a:r>
              <a:rPr lang="ro-RO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după</a:t>
            </a:r>
            <a:r>
              <a:rPr lang="ro-RO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orele</a:t>
            </a:r>
            <a:r>
              <a:rPr lang="ro-RO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curs</a:t>
            </a:r>
            <a:r>
              <a:rPr lang="ro-RO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8440" marR="149860" indent="-90805">
              <a:spcBef>
                <a:spcPts val="670"/>
              </a:spcBef>
              <a:spcAft>
                <a:spcPts val="0"/>
              </a:spcAft>
              <a:tabLst>
                <a:tab pos="218440" algn="l"/>
              </a:tabLs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o-RO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Acest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este conceput pentru a susține dezvoltarea elevului capabil  de performanță şcolară, adaptând activitățile și metodele educative, pentru a valorifica potențialul său și a-l stimula în învățare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" indent="-90805">
              <a:spcBef>
                <a:spcPts val="680"/>
              </a:spcBef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" indent="-90805">
              <a:spcBef>
                <a:spcPts val="680"/>
              </a:spcBef>
              <a:spcAft>
                <a:spcPts val="0"/>
              </a:spcAft>
            </a:pPr>
            <a:r>
              <a:rPr lang="ro-RO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Semnătura</a:t>
            </a: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" indent="-90805">
              <a:spcBef>
                <a:spcPts val="680"/>
              </a:spcBef>
              <a:spcAft>
                <a:spcPts val="0"/>
              </a:spcAft>
            </a:pP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Cadru didactic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prof.înv.primar Stoicescu Elisabeta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" indent="-90805">
              <a:spcBef>
                <a:spcPts val="680"/>
              </a:spcBef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Părinte</a:t>
            </a: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tutore, reprezentant legal 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R. A</a:t>
            </a: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" indent="-90805">
              <a:spcBef>
                <a:spcPts val="680"/>
              </a:spcBef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Data </a:t>
            </a: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731" y="-1281905"/>
            <a:ext cx="10310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" indent="-90805">
              <a:spcBef>
                <a:spcPts val="680"/>
              </a:spcBef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731" y="66501"/>
            <a:ext cx="11125595" cy="703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ANEXA 2</a:t>
            </a:r>
            <a:endParaRPr lang="en-US" sz="11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Școala Gimnazială Nr.3                                                               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</a:t>
            </a:r>
            <a:r>
              <a:rPr lang="ro-RO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ro-RO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Avizat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Slobozia, Ialomița                                                                            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</a:t>
            </a:r>
            <a:r>
              <a:rPr lang="ro-RO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Director,                                                               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Nr. 4324/ 26.09.2023                                                                      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</a:t>
            </a:r>
            <a:r>
              <a:rPr lang="ro-RO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Prof. Iordache </a:t>
            </a:r>
            <a:r>
              <a:rPr lang="ro-RO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Fabiola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ro-RO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CERCUL </a:t>
            </a:r>
            <a:r>
              <a:rPr lang="ro-RO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ro-RO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MATEMATICA</a:t>
            </a:r>
            <a:r>
              <a:rPr lang="en-US" sz="11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”MICII MATEMATICIENI”</a:t>
            </a:r>
            <a:endParaRPr lang="en-U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ro-RO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pentru </a:t>
            </a:r>
            <a:r>
              <a:rPr lang="ro-RO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elevii capabili de performanţă şcolară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DURATA: </a:t>
            </a: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ani  (clasele a III-a și a IV-a)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RESURSE TEMPORALE:</a:t>
            </a: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 oră /  2 săpt.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 ŞCOLARI: </a:t>
            </a: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2023-2025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PROF.INV.PRIMAR:</a:t>
            </a:r>
            <a:r>
              <a:rPr lang="ro-RO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STOICESCU </a:t>
            </a:r>
            <a:r>
              <a:rPr lang="ro-RO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ELISABETA</a:t>
            </a:r>
            <a:endParaRPr lang="en-U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o-RO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OBIECTIVE </a:t>
            </a: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o-RO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 cunoască şi să utilizeze conceptele specifice matematicii; 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o-RO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Să-şi dezvolte capacităţile de explorare/investigare şi rezolvare de probleme; 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o-RO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Să-şi dezvolte creativitatea matematică şi gândirea logică; 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o-RO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Să-şi formeze şi să-şi dezvolte capacitatea de a comunica utilizând limbajul matematic; 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o-RO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Să-şi dezvolte interesul şi motivaţia pentru studiul şi aplicarea matematicii în contexte variate,  inclusiv în viaţa cotidiană. 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U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COMPETENŢE CADRU, COMPETENŢE SPECIFICE ŞI EXEMPLE DE ACTIVITĂŢI DE </a:t>
            </a:r>
            <a:r>
              <a:rPr lang="ro-RO" sz="1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ÎNVĂŢARE</a:t>
            </a: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o-RO" sz="11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1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CUNOAŞTEREA ŞI UTILIZAREA CONCEPTELOR SPECIFICE </a:t>
            </a:r>
            <a:r>
              <a:rPr lang="ro-RO" sz="11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MATEMATICII</a:t>
            </a: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Competenţe specifice:			                  Activităţi de învăţare: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1.1.determinarea numerelor naturale	         –  determinarea unor numere ale căror  cifre sunt înlocuite cu care îndeplinesc condiţii date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litere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asterisc, cu figuri;						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exerciţii de identificare a unor numere formate din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cifre care îndeplinesc condiţii date;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790825" algn="l"/>
                <a:tab pos="2929255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exerciţii de identificare a numerelor din concentrul 0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10 000 după condiţii date;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 aplicarea proprietăţilor cu numere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exerciţii cu numere aşezate în figuri distractive;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naturale în situaţii non-standard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efectuarea de calcule folosind diverse tehnici;  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exerciţii-joc de calcul a numerelor folosind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operaţiile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învăţate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aplicând tehnici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variate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1.3. descoperirea anumitor particularităţi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exerciţii-joc cu cifre, relaţii matematice potrivit  unui algoritm descoperit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distractive privind relaţia dintre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numere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construirea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unor şiruri de numere după  reguli ce trebuie descoperite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completarea pătratelor 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magice</a:t>
            </a:r>
          </a:p>
          <a:p>
            <a:pPr algn="just"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tehnici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calcul rapid/jocuri competitive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8766" y="354629"/>
            <a:ext cx="76983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o-RO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DEZVOLTAREA CAPACITĂŢII DE EXPLORARE / INVESTIGARE ŞI REZOLVARE DE PROBLEME PRIN STIMULAREA GÂNDIRII LOGICE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527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0485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1.Rezolvarea de probleme de logică      –    rezolvare de probleme variate care solicită logică şi spiritul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0" indent="-2743200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şi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perspicacitate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observaţie, probleme-joc sau probleme ce solicită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selectarea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0" indent="-2743200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informaţiilor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–  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exerciţii de identificare a datelor necunoscute şi a 						     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modalităţilor de rezolvare.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2.2. Rezolvarea de probleme prin mai      –    exerciţii de cunoaştere a algoritmului de rezolvare a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multe variante, metode			problemelor tipice;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exerciţii de justificare pentru soluţiile găsite la care s-a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găsit rezolvarea;                                                                                                           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reguli şi scheme operatorii care se aplică în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rezolvarea  problemelor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        			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probleme  de logică şi perspicacitate;							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probleme de probabilistică;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de criptaritmie.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2.3. Încurajarea</a:t>
            </a:r>
            <a:r>
              <a:rPr lang="ro-RO" sz="12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creativității</a:t>
            </a:r>
            <a:r>
              <a:rPr lang="ro-RO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ro-RO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12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o-RO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întreceri  pe echipe 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exprimării</a:t>
            </a:r>
            <a:r>
              <a:rPr lang="ro-RO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ideilor</a:t>
            </a:r>
            <a:r>
              <a:rPr lang="ro-RO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noi prin</a:t>
            </a:r>
            <a:r>
              <a:rPr lang="ro-RO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1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rezolvare de probleme cu multiple variante corecte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provocări</a:t>
            </a:r>
            <a:r>
              <a:rPr lang="ro-RO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complexe                      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 exerciţii care valorifică abilitățile cognitive avansate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7490" algn="ctr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o-RO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CREŞTEREA  INTERESULUI ŞI MOTIVAŢIEI PENTRU STUDIUL MATEMATICII ÎN CONTEXTE VARIATE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7490" algn="ctr">
              <a:spcAft>
                <a:spcPts val="0"/>
              </a:spcAft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3.1. Identificarea cunoştinţelor de	     –     identificarea de situaţii în care se pot aplica tehnicile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matematică aplicabile în practică		matematice învăţate;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3.2. Manifestarea disponibilităţii de          –     asimilarea altor variante de rezolvare;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învăţa de la alţii sau pe alţii, să	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probleme recreative, jocuri;	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trăiască în plan afectiv bucuria 	    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   comunicarea cu colegii.	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reuşitei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343" y="397401"/>
            <a:ext cx="855181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RO" sz="11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CONŢINUTURI: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de numerație;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”Oare știm să numărăm?”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”Pe urmele micului Gauss”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Exerciţii şi probleme care se rezolvă prin încercări;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Construirea unor şiruri de numere naturale după anumite reguli stabilite;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Taina numerelor - Curiozităţi în lumea numerelor;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Geometrie cu chibrituri, geometrie fără calcule;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Pătrate magice;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Tehnici de calcul rapid;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Metode de rezolvare a  problemelor: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Metoda figurativă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Metoda reducerii la unitate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Metoda mersului invers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Metoda comparației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Metoda presupunerii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de logică şi perspicacitate;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de probabilistică;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Primii pași spre algebră;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Principiul cutiei;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Principiul economiei;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„capcană”;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Jocuri logice;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Amuzamente şi anecdote matematice.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MODALITĂŢI DE EVALUARE</a:t>
            </a:r>
            <a:r>
              <a:rPr lang="ro-RO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34795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Chestionarea orală;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34795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Conversaţia de evaluare;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34795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Observaţia de evaluare;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34795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Autoevaluarea;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534795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Rezultate obţinute la concursurile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şcolare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diplome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premii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94" y="322217"/>
            <a:ext cx="10633166" cy="6104709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>
                <a:latin typeface="Arial Black" panose="020B0A04020102020204" pitchFamily="34" charset="0"/>
              </a:rPr>
              <a:t>ANEXA 1.                                                           </a:t>
            </a:r>
            <a:r>
              <a:rPr lang="ro-RO" sz="48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PROBĂ </a:t>
            </a:r>
            <a:r>
              <a:rPr lang="ro-RO" sz="48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DE EVALUARE </a:t>
            </a:r>
            <a:r>
              <a:rPr lang="ro-RO" sz="48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INIŢIALĂ</a:t>
            </a:r>
            <a:r>
              <a:rPr lang="en-US" sz="48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en-US" sz="4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48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Matematică</a:t>
            </a:r>
            <a:endParaRPr lang="en-US" sz="4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48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Clasa a IV-a A</a:t>
            </a:r>
            <a:endParaRPr lang="en-US" sz="4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48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Anul școlar 2024 - 2025</a:t>
            </a:r>
            <a:endParaRPr lang="en-US" sz="4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 Black" panose="020B0A04020102020204" pitchFamily="34" charset="0"/>
              </a:rPr>
              <a:t>1.  </a:t>
            </a:r>
            <a:r>
              <a:rPr lang="en-US" sz="4800" dirty="0" err="1">
                <a:latin typeface="Arial Black" panose="020B0A04020102020204" pitchFamily="34" charset="0"/>
              </a:rPr>
              <a:t>Scrie</a:t>
            </a:r>
            <a:r>
              <a:rPr lang="en-US" sz="4800" dirty="0">
                <a:latin typeface="Arial Black" panose="020B0A04020102020204" pitchFamily="34" charset="0"/>
              </a:rPr>
              <a:t> cu </a:t>
            </a:r>
            <a:r>
              <a:rPr lang="en-US" sz="4800" dirty="0" err="1">
                <a:latin typeface="Arial Black" panose="020B0A04020102020204" pitchFamily="34" charset="0"/>
              </a:rPr>
              <a:t>cifre</a:t>
            </a:r>
            <a:r>
              <a:rPr lang="en-US" sz="4800" dirty="0">
                <a:latin typeface="Arial Black" panose="020B0A04020102020204" pitchFamily="34" charset="0"/>
              </a:rPr>
              <a:t>/  cu </a:t>
            </a:r>
            <a:r>
              <a:rPr lang="en-US" sz="4800" dirty="0" err="1">
                <a:latin typeface="Arial Black" panose="020B0A04020102020204" pitchFamily="34" charset="0"/>
              </a:rPr>
              <a:t>litere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numerele</a:t>
            </a:r>
            <a:r>
              <a:rPr lang="en-US" sz="4800" dirty="0">
                <a:latin typeface="Arial Black" panose="020B0A04020102020204" pitchFamily="34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a) - </a:t>
            </a:r>
            <a:r>
              <a:rPr lang="en-US" sz="4800" dirty="0" err="1">
                <a:latin typeface="Arial Black" panose="020B0A04020102020204" pitchFamily="34" charset="0"/>
              </a:rPr>
              <a:t>două</a:t>
            </a:r>
            <a:r>
              <a:rPr lang="en-US" sz="4800" dirty="0">
                <a:latin typeface="Arial Black" panose="020B0A04020102020204" pitchFamily="34" charset="0"/>
              </a:rPr>
              <a:t> mii </a:t>
            </a:r>
            <a:r>
              <a:rPr lang="en-US" sz="4800" dirty="0" err="1">
                <a:latin typeface="Arial Black" panose="020B0A04020102020204" pitchFamily="34" charset="0"/>
              </a:rPr>
              <a:t>sapte</a:t>
            </a:r>
            <a:r>
              <a:rPr lang="en-US" sz="4800" dirty="0">
                <a:latin typeface="Arial Black" panose="020B0A04020102020204" pitchFamily="34" charset="0"/>
              </a:rPr>
              <a:t> 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    - o </a:t>
            </a:r>
            <a:r>
              <a:rPr lang="en-US" sz="4800" dirty="0" err="1">
                <a:latin typeface="Arial Black" panose="020B0A04020102020204" pitchFamily="34" charset="0"/>
              </a:rPr>
              <a:t>mie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optzeci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și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unu</a:t>
            </a:r>
            <a:r>
              <a:rPr lang="en-US" sz="4800" dirty="0">
                <a:latin typeface="Arial Black" panose="020B0A04020102020204" pitchFamily="34" charset="0"/>
              </a:rPr>
              <a:t> .............................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    -  </a:t>
            </a:r>
            <a:r>
              <a:rPr lang="en-US" sz="4800" dirty="0" err="1">
                <a:latin typeface="Arial Black" panose="020B0A04020102020204" pitchFamily="34" charset="0"/>
              </a:rPr>
              <a:t>nouă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sute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patru</a:t>
            </a:r>
            <a:r>
              <a:rPr lang="en-US" sz="4800" dirty="0">
                <a:latin typeface="Arial Black" panose="020B0A04020102020204" pitchFamily="34" charset="0"/>
              </a:rPr>
              <a:t> ............................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b)  3 609  .......................................................................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     9 009  .......................................................................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       </a:t>
            </a:r>
            <a:r>
              <a:rPr lang="en-US" sz="4800" dirty="0">
                <a:latin typeface="Arial Black" panose="020B0A04020102020204" pitchFamily="34" charset="0"/>
              </a:rPr>
              <a:t>199  ....................................................................…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    2</a:t>
            </a:r>
            <a:r>
              <a:rPr lang="en-US" sz="4800" dirty="0">
                <a:latin typeface="Arial Black" panose="020B0A04020102020204" pitchFamily="34" charset="0"/>
              </a:rPr>
              <a:t>. </a:t>
            </a:r>
            <a:r>
              <a:rPr lang="en-US" sz="4800" dirty="0" err="1">
                <a:latin typeface="Arial Black" panose="020B0A04020102020204" pitchFamily="34" charset="0"/>
              </a:rPr>
              <a:t>Compară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perechile</a:t>
            </a:r>
            <a:r>
              <a:rPr lang="en-US" sz="4800" dirty="0">
                <a:latin typeface="Arial Black" panose="020B0A04020102020204" pitchFamily="34" charset="0"/>
              </a:rPr>
              <a:t> de </a:t>
            </a:r>
            <a:r>
              <a:rPr lang="en-US" sz="4800" dirty="0" err="1">
                <a:latin typeface="Arial Black" panose="020B0A04020102020204" pitchFamily="34" charset="0"/>
              </a:rPr>
              <a:t>numerele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naturale</a:t>
            </a:r>
            <a:r>
              <a:rPr lang="en-US" sz="4800" dirty="0">
                <a:latin typeface="Arial Black" panose="020B0A04020102020204" pitchFamily="34" charset="0"/>
              </a:rPr>
              <a:t> , </a:t>
            </a:r>
            <a:r>
              <a:rPr lang="en-US" sz="4800" dirty="0" err="1">
                <a:latin typeface="Arial Black" panose="020B0A04020102020204" pitchFamily="34" charset="0"/>
              </a:rPr>
              <a:t>folosind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semnul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corespunzător</a:t>
            </a:r>
            <a:r>
              <a:rPr lang="en-US" sz="4800" dirty="0">
                <a:latin typeface="Arial Black" panose="020B0A04020102020204" pitchFamily="34" charset="0"/>
              </a:rPr>
              <a:t> „&lt;”, „&gt;”, „=”.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          86</a:t>
            </a:r>
            <a:r>
              <a:rPr lang="en-US" sz="4800" dirty="0">
                <a:latin typeface="Arial Black" panose="020B0A04020102020204" pitchFamily="34" charset="0"/>
              </a:rPr>
              <a:t>….830,          993….993,             4 032….4 320,            609 315….609 425.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    3</a:t>
            </a:r>
            <a:r>
              <a:rPr lang="en-US" sz="4800" dirty="0">
                <a:latin typeface="Arial Black" panose="020B0A04020102020204" pitchFamily="34" charset="0"/>
              </a:rPr>
              <a:t>. </a:t>
            </a:r>
            <a:r>
              <a:rPr lang="en-US" sz="4800" dirty="0" err="1">
                <a:latin typeface="Arial Black" panose="020B0A04020102020204" pitchFamily="34" charset="0"/>
              </a:rPr>
              <a:t>Calculează</a:t>
            </a:r>
            <a:r>
              <a:rPr lang="en-US" sz="4800" dirty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630 + 129 = ................                   46 x 9 = ..................             (74 – 38) : 4 + 27 : 3 + 5 x 8 x 0</a:t>
            </a:r>
            <a:r>
              <a:rPr lang="en-US" sz="4800" dirty="0" smtClean="0">
                <a:latin typeface="Arial Black" panose="020B0A04020102020204" pitchFamily="34" charset="0"/>
              </a:rPr>
              <a:t>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7000 </a:t>
            </a:r>
            <a:r>
              <a:rPr lang="en-US" sz="4800" dirty="0">
                <a:latin typeface="Arial Black" panose="020B0A04020102020204" pitchFamily="34" charset="0"/>
              </a:rPr>
              <a:t>– 3956 = ...............              32  : 4 = 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    4</a:t>
            </a:r>
            <a:r>
              <a:rPr lang="en-US" sz="4800" dirty="0">
                <a:latin typeface="Arial Black" panose="020B0A04020102020204" pitchFamily="34" charset="0"/>
              </a:rPr>
              <a:t>. </a:t>
            </a:r>
            <a:r>
              <a:rPr lang="en-US" sz="4800" dirty="0" err="1">
                <a:latin typeface="Arial Black" panose="020B0A04020102020204" pitchFamily="34" charset="0"/>
              </a:rPr>
              <a:t>Află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termenul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latin typeface="Arial Black" panose="020B0A04020102020204" pitchFamily="34" charset="0"/>
              </a:rPr>
              <a:t>necunoscut</a:t>
            </a:r>
            <a:r>
              <a:rPr lang="en-US" sz="4800" dirty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a x  5 = 55                   c - 715 = 188                   409 + d =9000                      b : 7 = 126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a= ..................             c= ........................          d= ............................          b=.........................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>
                <a:latin typeface="Arial Black" panose="020B0A04020102020204" pitchFamily="34" charset="0"/>
              </a:rPr>
              <a:t>a= ..................             c= ........................          d=  ...........................          b=.........................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     </a:t>
            </a:r>
            <a:r>
              <a:rPr lang="en-US" sz="4800" dirty="0">
                <a:latin typeface="Arial Black" panose="020B0A04020102020204" pitchFamily="34" charset="0"/>
              </a:rPr>
              <a:t>………………         </a:t>
            </a:r>
            <a:r>
              <a:rPr lang="en-US" sz="4800" dirty="0" smtClean="0">
                <a:latin typeface="Arial Black" panose="020B0A04020102020204" pitchFamily="34" charset="0"/>
              </a:rPr>
              <a:t>         </a:t>
            </a:r>
            <a:r>
              <a:rPr lang="en-US" sz="4800" dirty="0">
                <a:latin typeface="Arial Black" panose="020B0A04020102020204" pitchFamily="34" charset="0"/>
              </a:rPr>
              <a:t>…………………         </a:t>
            </a:r>
            <a:r>
              <a:rPr lang="en-US" sz="4800" dirty="0" smtClean="0">
                <a:latin typeface="Arial Black" panose="020B0A04020102020204" pitchFamily="34" charset="0"/>
              </a:rPr>
              <a:t>          </a:t>
            </a:r>
            <a:r>
              <a:rPr lang="en-US" sz="4800" dirty="0">
                <a:latin typeface="Arial Black" panose="020B0A04020102020204" pitchFamily="34" charset="0"/>
              </a:rPr>
              <a:t>…………………….         </a:t>
            </a:r>
            <a:r>
              <a:rPr lang="en-US" sz="4800" dirty="0" smtClean="0">
                <a:latin typeface="Arial Black" panose="020B0A04020102020204" pitchFamily="34" charset="0"/>
              </a:rPr>
              <a:t>        </a:t>
            </a:r>
            <a:r>
              <a:rPr lang="en-US" sz="4800" dirty="0">
                <a:latin typeface="Arial Black" panose="020B0A04020102020204" pitchFamily="34" charset="0"/>
              </a:rPr>
              <a:t>………………….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296" y="979094"/>
            <a:ext cx="8952411" cy="419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o-RO" sz="11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BIBLIOGRAFIE</a:t>
            </a: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  <a:tabLst>
                <a:tab pos="356235" algn="l"/>
                <a:tab pos="1828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Micii matematicieni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culegere de exerciţii şi probleme pentru elevii capabili de performanţă  şcolară şi pentru cercurile de matematică – </a:t>
            </a: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Stoicescu Elisabeta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>
              <a:spcAft>
                <a:spcPts val="0"/>
              </a:spcAft>
              <a:tabLst>
                <a:tab pos="1828800" algn="l"/>
              </a:tabLst>
            </a:pP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o-RO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Drumul spre performanţă în matematică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o-RO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clasele III – IV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Ed. Nomina, 2013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235">
              <a:spcAft>
                <a:spcPts val="0"/>
              </a:spcAft>
              <a:tabLst>
                <a:tab pos="18288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7490">
              <a:spcAft>
                <a:spcPts val="0"/>
              </a:spcAft>
            </a:pPr>
            <a:r>
              <a:rPr lang="en-US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o-RO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Teste de matematică – concursuri şcolare în clasele III – IV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Ed Euristica, ediţii 2008, 2012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Pregătirea concursului Arhimede. Enunţuri şi rezolvări - clasele II - IV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Ed. Nomina 2014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Exerciţii şi probleme pentru cercurile de matematică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Ed. Nomina, 2011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Matematica în concursurile școlare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Ed. Paralela 45, 2012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Olimpiadele de matematica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clasele IV-V, Ed. Gil 2009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Matematica pentru învingători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clasele III-IV, Ed, Erc Press, 2008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alese pentru copii aleși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Ed. Akademos-Art, 2007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năzdrăvane – probleme de logică şi perspicacitate pentru clasele l-lV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Ed.Coresi, 1996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7490"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7490" algn="just">
              <a:spcAft>
                <a:spcPts val="0"/>
              </a:spcAft>
            </a:pP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Colecţia „</a:t>
            </a:r>
            <a:r>
              <a:rPr lang="ro-RO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Gazeta Matematică Junior</a:t>
            </a: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Reviste de </a:t>
            </a:r>
            <a:r>
              <a:rPr lang="ro-RO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matematică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3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97511"/>
            <a:ext cx="6096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RESURSE UMANE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</a:p>
          <a:p>
            <a:pPr lvl="0" algn="just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A.M.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	A.R.A.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	B.M.M.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	C.A.I.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	D.D.I.</a:t>
            </a:r>
          </a:p>
          <a:p>
            <a:pPr marL="342900" lvl="0" indent="-342900" algn="just">
              <a:buAutoNum type="arabicPeriod" startAt="6"/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D.A.M.</a:t>
            </a:r>
          </a:p>
          <a:p>
            <a:pPr marL="342900" lvl="0" indent="-342900" algn="just">
              <a:buAutoNum type="arabicPeriod" startAt="6"/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D.Ş.A.</a:t>
            </a:r>
          </a:p>
          <a:p>
            <a:pPr marL="342900" lvl="0" indent="-342900" algn="just">
              <a:buAutoNum type="arabicPeriod" startAt="6"/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G.E.A.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I.A.A.R.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I.B.D.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M.I.I.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M.A.S.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M.A.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M.R.A.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O.N.Ş.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O.N.C.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P.A.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R.T.M.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S.E.M.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S.A.A.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Ş.A.I.</a:t>
            </a:r>
          </a:p>
          <a:p>
            <a:pPr lvl="0" algn="just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V.A.M.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lvl="0" algn="just"/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6918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86184" y="4488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concursuri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şcolare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2023,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II-a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93112"/>
              </p:ext>
            </p:extLst>
          </p:nvPr>
        </p:nvGraphicFramePr>
        <p:xfrm>
          <a:off x="1731146" y="1084092"/>
          <a:ext cx="9259407" cy="5168982"/>
        </p:xfrm>
        <a:graphic>
          <a:graphicData uri="http://schemas.openxmlformats.org/drawingml/2006/table">
            <a:tbl>
              <a:tblPr firstRow="1" firstCol="1" bandRow="1"/>
              <a:tblGrid>
                <a:gridCol w="368701">
                  <a:extLst>
                    <a:ext uri="{9D8B030D-6E8A-4147-A177-3AD203B41FA5}">
                      <a16:colId xmlns:a16="http://schemas.microsoft.com/office/drawing/2014/main" xmlns="" val="1429380617"/>
                    </a:ext>
                  </a:extLst>
                </a:gridCol>
                <a:gridCol w="756869">
                  <a:extLst>
                    <a:ext uri="{9D8B030D-6E8A-4147-A177-3AD203B41FA5}">
                      <a16:colId xmlns:a16="http://schemas.microsoft.com/office/drawing/2014/main" xmlns="" val="1633458141"/>
                    </a:ext>
                  </a:extLst>
                </a:gridCol>
                <a:gridCol w="702006">
                  <a:extLst>
                    <a:ext uri="{9D8B030D-6E8A-4147-A177-3AD203B41FA5}">
                      <a16:colId xmlns:a16="http://schemas.microsoft.com/office/drawing/2014/main" xmlns="" val="3622455488"/>
                    </a:ext>
                  </a:extLst>
                </a:gridCol>
                <a:gridCol w="702006">
                  <a:extLst>
                    <a:ext uri="{9D8B030D-6E8A-4147-A177-3AD203B41FA5}">
                      <a16:colId xmlns:a16="http://schemas.microsoft.com/office/drawing/2014/main" xmlns="" val="3276695464"/>
                    </a:ext>
                  </a:extLst>
                </a:gridCol>
                <a:gridCol w="702596">
                  <a:extLst>
                    <a:ext uri="{9D8B030D-6E8A-4147-A177-3AD203B41FA5}">
                      <a16:colId xmlns:a16="http://schemas.microsoft.com/office/drawing/2014/main" xmlns="" val="2976998953"/>
                    </a:ext>
                  </a:extLst>
                </a:gridCol>
                <a:gridCol w="702006">
                  <a:extLst>
                    <a:ext uri="{9D8B030D-6E8A-4147-A177-3AD203B41FA5}">
                      <a16:colId xmlns:a16="http://schemas.microsoft.com/office/drawing/2014/main" xmlns="" val="1073610399"/>
                    </a:ext>
                  </a:extLst>
                </a:gridCol>
                <a:gridCol w="703187">
                  <a:extLst>
                    <a:ext uri="{9D8B030D-6E8A-4147-A177-3AD203B41FA5}">
                      <a16:colId xmlns:a16="http://schemas.microsoft.com/office/drawing/2014/main" xmlns="" val="19925450"/>
                    </a:ext>
                  </a:extLst>
                </a:gridCol>
                <a:gridCol w="684308">
                  <a:extLst>
                    <a:ext uri="{9D8B030D-6E8A-4147-A177-3AD203B41FA5}">
                      <a16:colId xmlns:a16="http://schemas.microsoft.com/office/drawing/2014/main" xmlns="" val="3638228756"/>
                    </a:ext>
                  </a:extLst>
                </a:gridCol>
                <a:gridCol w="784006">
                  <a:extLst>
                    <a:ext uri="{9D8B030D-6E8A-4147-A177-3AD203B41FA5}">
                      <a16:colId xmlns:a16="http://schemas.microsoft.com/office/drawing/2014/main" xmlns="" val="250515376"/>
                    </a:ext>
                  </a:extLst>
                </a:gridCol>
                <a:gridCol w="901990">
                  <a:extLst>
                    <a:ext uri="{9D8B030D-6E8A-4147-A177-3AD203B41FA5}">
                      <a16:colId xmlns:a16="http://schemas.microsoft.com/office/drawing/2014/main" xmlns="" val="3011876666"/>
                    </a:ext>
                  </a:extLst>
                </a:gridCol>
                <a:gridCol w="772798">
                  <a:extLst>
                    <a:ext uri="{9D8B030D-6E8A-4147-A177-3AD203B41FA5}">
                      <a16:colId xmlns:a16="http://schemas.microsoft.com/office/drawing/2014/main" xmlns="" val="254374484"/>
                    </a:ext>
                  </a:extLst>
                </a:gridCol>
                <a:gridCol w="752150">
                  <a:extLst>
                    <a:ext uri="{9D8B030D-6E8A-4147-A177-3AD203B41FA5}">
                      <a16:colId xmlns:a16="http://schemas.microsoft.com/office/drawing/2014/main" xmlns="" val="3582005874"/>
                    </a:ext>
                  </a:extLst>
                </a:gridCol>
                <a:gridCol w="726784">
                  <a:extLst>
                    <a:ext uri="{9D8B030D-6E8A-4147-A177-3AD203B41FA5}">
                      <a16:colId xmlns:a16="http://schemas.microsoft.com/office/drawing/2014/main" xmlns="" val="375267273"/>
                    </a:ext>
                  </a:extLst>
                </a:gridCol>
              </a:tblGrid>
              <a:tr h="60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crt</a:t>
                      </a: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</a:t>
                      </a: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prenume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CLR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CLR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II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MEM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II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Naţ.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Lumina math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Fii inteligent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comunicare.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ortografie.ro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GMJunior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GMJun.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II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Naţ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5432946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A.M.A.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064279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A.R.A.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73,24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3294411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B.A.A.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72286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C.D.A.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9519392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C.M.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0023180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C.A.I.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7583879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D.D.I.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72.24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5988762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D.A.M.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343790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D.Ş.A.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8186981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G.E.A.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647929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all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I.A.A.R.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85,75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3189407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I.B.D.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74,58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8200579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M.I.I.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1202686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65,28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6274883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M.R.A.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6267592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N.D.G.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4721168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O.V.A.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8025088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O.N.Ş.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66,27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045354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O.N.C.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77,45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98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3489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163907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P.M.V.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329882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R.T.M.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6512325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S.E.M.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63,45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556050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S.A.A.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80,24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255276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T.S.M.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4996204"/>
                  </a:ext>
                </a:extLst>
              </a:tr>
              <a:tr h="17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V.A.M.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81,75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9043171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5427" y="1253122"/>
            <a:ext cx="17814612" cy="57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3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2527" y="2692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concursuri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şcolare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2024,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III-a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83863"/>
              </p:ext>
            </p:extLst>
          </p:nvPr>
        </p:nvGraphicFramePr>
        <p:xfrm>
          <a:off x="1881211" y="970406"/>
          <a:ext cx="8727603" cy="5244982"/>
        </p:xfrm>
        <a:graphic>
          <a:graphicData uri="http://schemas.openxmlformats.org/drawingml/2006/table">
            <a:tbl>
              <a:tblPr firstRow="1" firstCol="1" bandRow="1"/>
              <a:tblGrid>
                <a:gridCol w="348081">
                  <a:extLst>
                    <a:ext uri="{9D8B030D-6E8A-4147-A177-3AD203B41FA5}">
                      <a16:colId xmlns:a16="http://schemas.microsoft.com/office/drawing/2014/main" xmlns="" val="586225926"/>
                    </a:ext>
                  </a:extLst>
                </a:gridCol>
                <a:gridCol w="713399">
                  <a:extLst>
                    <a:ext uri="{9D8B030D-6E8A-4147-A177-3AD203B41FA5}">
                      <a16:colId xmlns:a16="http://schemas.microsoft.com/office/drawing/2014/main" xmlns="" val="2814638471"/>
                    </a:ext>
                  </a:extLst>
                </a:gridCol>
                <a:gridCol w="661688">
                  <a:extLst>
                    <a:ext uri="{9D8B030D-6E8A-4147-A177-3AD203B41FA5}">
                      <a16:colId xmlns:a16="http://schemas.microsoft.com/office/drawing/2014/main" xmlns="" val="2022602613"/>
                    </a:ext>
                  </a:extLst>
                </a:gridCol>
                <a:gridCol w="661688">
                  <a:extLst>
                    <a:ext uri="{9D8B030D-6E8A-4147-A177-3AD203B41FA5}">
                      <a16:colId xmlns:a16="http://schemas.microsoft.com/office/drawing/2014/main" xmlns="" val="3869541750"/>
                    </a:ext>
                  </a:extLst>
                </a:gridCol>
                <a:gridCol w="662243">
                  <a:extLst>
                    <a:ext uri="{9D8B030D-6E8A-4147-A177-3AD203B41FA5}">
                      <a16:colId xmlns:a16="http://schemas.microsoft.com/office/drawing/2014/main" xmlns="" val="2694180773"/>
                    </a:ext>
                  </a:extLst>
                </a:gridCol>
                <a:gridCol w="661688">
                  <a:extLst>
                    <a:ext uri="{9D8B030D-6E8A-4147-A177-3AD203B41FA5}">
                      <a16:colId xmlns:a16="http://schemas.microsoft.com/office/drawing/2014/main" xmlns="" val="447133600"/>
                    </a:ext>
                  </a:extLst>
                </a:gridCol>
                <a:gridCol w="661688">
                  <a:extLst>
                    <a:ext uri="{9D8B030D-6E8A-4147-A177-3AD203B41FA5}">
                      <a16:colId xmlns:a16="http://schemas.microsoft.com/office/drawing/2014/main" xmlns="" val="426904565"/>
                    </a:ext>
                  </a:extLst>
                </a:gridCol>
                <a:gridCol w="645562">
                  <a:extLst>
                    <a:ext uri="{9D8B030D-6E8A-4147-A177-3AD203B41FA5}">
                      <a16:colId xmlns:a16="http://schemas.microsoft.com/office/drawing/2014/main" xmlns="" val="2319799889"/>
                    </a:ext>
                  </a:extLst>
                </a:gridCol>
                <a:gridCol w="738977">
                  <a:extLst>
                    <a:ext uri="{9D8B030D-6E8A-4147-A177-3AD203B41FA5}">
                      <a16:colId xmlns:a16="http://schemas.microsoft.com/office/drawing/2014/main" xmlns="" val="2017732040"/>
                    </a:ext>
                  </a:extLst>
                </a:gridCol>
                <a:gridCol w="850185">
                  <a:extLst>
                    <a:ext uri="{9D8B030D-6E8A-4147-A177-3AD203B41FA5}">
                      <a16:colId xmlns:a16="http://schemas.microsoft.com/office/drawing/2014/main" xmlns="" val="4063507773"/>
                    </a:ext>
                  </a:extLst>
                </a:gridCol>
                <a:gridCol w="728412">
                  <a:extLst>
                    <a:ext uri="{9D8B030D-6E8A-4147-A177-3AD203B41FA5}">
                      <a16:colId xmlns:a16="http://schemas.microsoft.com/office/drawing/2014/main" xmlns="" val="822673922"/>
                    </a:ext>
                  </a:extLst>
                </a:gridCol>
                <a:gridCol w="708951">
                  <a:extLst>
                    <a:ext uri="{9D8B030D-6E8A-4147-A177-3AD203B41FA5}">
                      <a16:colId xmlns:a16="http://schemas.microsoft.com/office/drawing/2014/main" xmlns="" val="2135839634"/>
                    </a:ext>
                  </a:extLst>
                </a:gridCol>
                <a:gridCol w="685041">
                  <a:extLst>
                    <a:ext uri="{9D8B030D-6E8A-4147-A177-3AD203B41FA5}">
                      <a16:colId xmlns:a16="http://schemas.microsoft.com/office/drawing/2014/main" xmlns="" val="245619786"/>
                    </a:ext>
                  </a:extLst>
                </a:gridCol>
              </a:tblGrid>
              <a:tr h="776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crt.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 şi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prenume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CLR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MEM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Naţ.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Lumina math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Fii inteligent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comunicare.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ortografie.ro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GMJunior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Naţ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9490882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A.M.A.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98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0408551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A.R.A.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 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96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8514455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B.M.M.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 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93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9324511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C.A.I.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7732327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D.D.I.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100/95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8675241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D.A.M.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68,80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8230410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I.A.A.R.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78,55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1791153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I.B.D.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5809622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M.I.I.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4227090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0111905"/>
                  </a:ext>
                </a:extLst>
              </a:tr>
              <a:tr h="249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M.A.S.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48,87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5460825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M.R.A.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5218258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O.N.Ş.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1762867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O.N.C.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90/95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088321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9586203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R.T.M.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6000475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S.E.M.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93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5211104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S.A.A.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8492792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Ş.A.I.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95/95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98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9906287"/>
                  </a:ext>
                </a:extLst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V.A.M.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0" marR="49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253293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1110" y="969978"/>
            <a:ext cx="14693088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23257" y="187747"/>
            <a:ext cx="6943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concursuri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şcolare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2025,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IV-a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96643"/>
              </p:ext>
            </p:extLst>
          </p:nvPr>
        </p:nvGraphicFramePr>
        <p:xfrm>
          <a:off x="2387943" y="961750"/>
          <a:ext cx="8496081" cy="5030685"/>
        </p:xfrm>
        <a:graphic>
          <a:graphicData uri="http://schemas.openxmlformats.org/drawingml/2006/table">
            <a:tbl>
              <a:tblPr firstRow="1" firstCol="1" bandRow="1"/>
              <a:tblGrid>
                <a:gridCol w="338848">
                  <a:extLst>
                    <a:ext uri="{9D8B030D-6E8A-4147-A177-3AD203B41FA5}">
                      <a16:colId xmlns:a16="http://schemas.microsoft.com/office/drawing/2014/main" xmlns="" val="2205021945"/>
                    </a:ext>
                  </a:extLst>
                </a:gridCol>
                <a:gridCol w="694474">
                  <a:extLst>
                    <a:ext uri="{9D8B030D-6E8A-4147-A177-3AD203B41FA5}">
                      <a16:colId xmlns:a16="http://schemas.microsoft.com/office/drawing/2014/main" xmlns="" val="802317310"/>
                    </a:ext>
                  </a:extLst>
                </a:gridCol>
                <a:gridCol w="644135">
                  <a:extLst>
                    <a:ext uri="{9D8B030D-6E8A-4147-A177-3AD203B41FA5}">
                      <a16:colId xmlns:a16="http://schemas.microsoft.com/office/drawing/2014/main" xmlns="" val="2746149951"/>
                    </a:ext>
                  </a:extLst>
                </a:gridCol>
                <a:gridCol w="644135">
                  <a:extLst>
                    <a:ext uri="{9D8B030D-6E8A-4147-A177-3AD203B41FA5}">
                      <a16:colId xmlns:a16="http://schemas.microsoft.com/office/drawing/2014/main" xmlns="" val="29353124"/>
                    </a:ext>
                  </a:extLst>
                </a:gridCol>
                <a:gridCol w="644676">
                  <a:extLst>
                    <a:ext uri="{9D8B030D-6E8A-4147-A177-3AD203B41FA5}">
                      <a16:colId xmlns:a16="http://schemas.microsoft.com/office/drawing/2014/main" xmlns="" val="2212137319"/>
                    </a:ext>
                  </a:extLst>
                </a:gridCol>
                <a:gridCol w="644135">
                  <a:extLst>
                    <a:ext uri="{9D8B030D-6E8A-4147-A177-3AD203B41FA5}">
                      <a16:colId xmlns:a16="http://schemas.microsoft.com/office/drawing/2014/main" xmlns="" val="4088593857"/>
                    </a:ext>
                  </a:extLst>
                </a:gridCol>
                <a:gridCol w="644135">
                  <a:extLst>
                    <a:ext uri="{9D8B030D-6E8A-4147-A177-3AD203B41FA5}">
                      <a16:colId xmlns:a16="http://schemas.microsoft.com/office/drawing/2014/main" xmlns="" val="3350427300"/>
                    </a:ext>
                  </a:extLst>
                </a:gridCol>
                <a:gridCol w="628437">
                  <a:extLst>
                    <a:ext uri="{9D8B030D-6E8A-4147-A177-3AD203B41FA5}">
                      <a16:colId xmlns:a16="http://schemas.microsoft.com/office/drawing/2014/main" xmlns="" val="1921975325"/>
                    </a:ext>
                  </a:extLst>
                </a:gridCol>
                <a:gridCol w="719373">
                  <a:extLst>
                    <a:ext uri="{9D8B030D-6E8A-4147-A177-3AD203B41FA5}">
                      <a16:colId xmlns:a16="http://schemas.microsoft.com/office/drawing/2014/main" xmlns="" val="613357480"/>
                    </a:ext>
                  </a:extLst>
                </a:gridCol>
                <a:gridCol w="827631">
                  <a:extLst>
                    <a:ext uri="{9D8B030D-6E8A-4147-A177-3AD203B41FA5}">
                      <a16:colId xmlns:a16="http://schemas.microsoft.com/office/drawing/2014/main" xmlns="" val="1688814046"/>
                    </a:ext>
                  </a:extLst>
                </a:gridCol>
                <a:gridCol w="709090">
                  <a:extLst>
                    <a:ext uri="{9D8B030D-6E8A-4147-A177-3AD203B41FA5}">
                      <a16:colId xmlns:a16="http://schemas.microsoft.com/office/drawing/2014/main" xmlns="" val="250005301"/>
                    </a:ext>
                  </a:extLst>
                </a:gridCol>
                <a:gridCol w="690143">
                  <a:extLst>
                    <a:ext uri="{9D8B030D-6E8A-4147-A177-3AD203B41FA5}">
                      <a16:colId xmlns:a16="http://schemas.microsoft.com/office/drawing/2014/main" xmlns="" val="187223961"/>
                    </a:ext>
                  </a:extLst>
                </a:gridCol>
                <a:gridCol w="666869">
                  <a:extLst>
                    <a:ext uri="{9D8B030D-6E8A-4147-A177-3AD203B41FA5}">
                      <a16:colId xmlns:a16="http://schemas.microsoft.com/office/drawing/2014/main" xmlns="" val="953444384"/>
                    </a:ext>
                  </a:extLst>
                </a:gridCol>
              </a:tblGrid>
              <a:tr h="678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crt.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 şi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prenume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CLR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MEM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Comper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Naţ.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Lumina math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Fii inteligent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comunicare.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ortografie.ro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GMJunior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GMJun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Naţ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9482813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A.M.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2842621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A.R.A.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7838602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B.M.M.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4004518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C.A.I.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0271475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D.D.I.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666970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D.A.M.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5911618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D.Ş.A.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827931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G.E.A.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5524507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I.A.A.R.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85,55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4510068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I.B.D.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8265047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M.I.I.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72,45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8633685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M.A.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181525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M.A.S.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53,87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1651454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M.R.A.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50435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O.N.Ş.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1225178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O.N.C.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0107088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P.A.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68,80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0732909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R.T.M.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2586141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S.E.M.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3255923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S.A.A.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67,45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8886824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Ş.A.I.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8242659"/>
                  </a:ext>
                </a:extLst>
              </a:tr>
              <a:tr h="197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V.A.M.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74,64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160853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87215" y="9617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76" y="496389"/>
            <a:ext cx="8168641" cy="60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365760"/>
            <a:ext cx="7184572" cy="62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2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81" y="472337"/>
            <a:ext cx="6511211" cy="620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13392" r="3694" b="13528"/>
          <a:stretch/>
        </p:blipFill>
        <p:spPr>
          <a:xfrm rot="357625">
            <a:off x="7748312" y="421339"/>
            <a:ext cx="2356022" cy="2594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32291" r="19658" b="21462"/>
          <a:stretch/>
        </p:blipFill>
        <p:spPr>
          <a:xfrm>
            <a:off x="9811341" y="2659309"/>
            <a:ext cx="2252027" cy="2533475"/>
          </a:xfrm>
          <a:prstGeom prst="rect">
            <a:avLst/>
          </a:prstGeom>
        </p:spPr>
      </p:pic>
      <p:sp>
        <p:nvSpPr>
          <p:cNvPr id="6" name="AutoShape 2" descr="https://apis.mail.yahoo.com/ws/v3/mailboxes/@.id==VjN-QOsZ_RZWf6C4bxzOiz9TqiRItbKt_6U8OU1tRUeMKsc3z-VNp1Nhw5eaYF8txlxWcdjmgizpxUg_B4VCBPFnqA/messages/@.id==AMINQSIJQwV5Z7Ogng5T-JM0KMk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-898869" y="-1856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b="44980"/>
          <a:stretch/>
        </p:blipFill>
        <p:spPr>
          <a:xfrm>
            <a:off x="6792099" y="3566322"/>
            <a:ext cx="2850744" cy="22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462" y="185445"/>
            <a:ext cx="1168569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5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Află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a)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treimea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lui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15: ............................................……..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b)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numărul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natural de 8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ori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mai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mare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decât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5: .....................................................………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c)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numărul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natural cu 25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mai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mic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decât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triplul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produsului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numerelor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7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şi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8…………………………………………………….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6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Scrie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fracţiile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corespunzătoare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părţii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colorate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din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fiecare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desen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: 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latin typeface="Arial Black" panose="020B0A04020102020204" pitchFamily="34" charset="0"/>
            </a:endParaRPr>
          </a:p>
          <a:p>
            <a:endParaRPr lang="en-US" sz="1200" dirty="0">
              <a:latin typeface="Arial Black" panose="020B0A04020102020204" pitchFamily="34" charset="0"/>
            </a:endParaRPr>
          </a:p>
          <a:p>
            <a:r>
              <a:rPr lang="en-US" dirty="0"/>
              <a:t>                                         </a:t>
            </a:r>
            <a:r>
              <a:rPr lang="en-US" dirty="0" smtClean="0"/>
              <a:t>          </a:t>
            </a:r>
            <a:endParaRPr lang="en-US" dirty="0"/>
          </a:p>
          <a:p>
            <a:r>
              <a:rPr lang="en-US" sz="1400" dirty="0"/>
              <a:t>          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_                                                                         </a:t>
            </a:r>
            <a:r>
              <a:rPr lang="en-US" dirty="0"/>
              <a:t>__    	           </a:t>
            </a:r>
            <a:r>
              <a:rPr lang="en-US" dirty="0" smtClean="0"/>
              <a:t>                         __                                                               </a:t>
            </a:r>
            <a:endParaRPr lang="en-US" dirty="0"/>
          </a:p>
          <a:p>
            <a:r>
              <a:rPr lang="en-US" dirty="0"/>
              <a:t>               </a:t>
            </a:r>
            <a:r>
              <a:rPr lang="en-US" dirty="0" smtClean="0"/>
              <a:t>      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7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Scrie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denumirea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fiecărei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ui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figuri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corp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geometric/e: 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     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                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………..          .……….	                  ……………	   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………….	           ……………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8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Completează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spaţiile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libere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pentru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obţine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propoziţii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adevărate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a)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unitatea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de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măsură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principală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pentru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masa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corpurilor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este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.............         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b)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submultiplii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litrului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sunt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: .........................................................................................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c) 1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oră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= ...... minute; 1 an = ........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luni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; 1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zi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= ........ 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re ………minute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9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Rezolvă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cu plan de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rezolvare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problema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:  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Un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viticultor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obţinut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10 000  l de vin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alb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şi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cu 1 704  l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mai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puţin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vin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roşu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 El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vinde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8 432 l vin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alb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şi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de 3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ori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câte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67  l de vin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roşu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Câţi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l  de vin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mai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are?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Dacă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terminat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scrie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rezolvarea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problemei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într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-un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singur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exerciţiu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Poţi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compune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o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altă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problemă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după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aceeaşi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expresie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numerică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248194" y="117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Canvas 35"/>
          <p:cNvGrpSpPr>
            <a:grpSpLocks/>
          </p:cNvGrpSpPr>
          <p:nvPr/>
        </p:nvGrpSpPr>
        <p:grpSpPr bwMode="auto">
          <a:xfrm>
            <a:off x="1031965" y="1630012"/>
            <a:ext cx="1828800" cy="457200"/>
            <a:chOff x="0" y="0"/>
            <a:chExt cx="18288" cy="4572"/>
          </a:xfrm>
        </p:grpSpPr>
        <p:sp>
          <p:nvSpPr>
            <p:cNvPr id="27" name="AutoShape 3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8288" cy="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s 82"/>
            <p:cNvSpPr>
              <a:spLocks noChangeArrowheads="1"/>
            </p:cNvSpPr>
            <p:nvPr/>
          </p:nvSpPr>
          <p:spPr bwMode="auto">
            <a:xfrm>
              <a:off x="0" y="0"/>
              <a:ext cx="4569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s 83"/>
            <p:cNvSpPr>
              <a:spLocks noChangeArrowheads="1"/>
            </p:cNvSpPr>
            <p:nvPr/>
          </p:nvSpPr>
          <p:spPr bwMode="auto">
            <a:xfrm>
              <a:off x="0" y="2286"/>
              <a:ext cx="4569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s 84"/>
            <p:cNvSpPr>
              <a:spLocks noChangeArrowheads="1"/>
            </p:cNvSpPr>
            <p:nvPr/>
          </p:nvSpPr>
          <p:spPr bwMode="auto">
            <a:xfrm>
              <a:off x="4569" y="0"/>
              <a:ext cx="4579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s 85"/>
            <p:cNvSpPr>
              <a:spLocks noChangeArrowheads="1"/>
            </p:cNvSpPr>
            <p:nvPr/>
          </p:nvSpPr>
          <p:spPr bwMode="auto">
            <a:xfrm>
              <a:off x="4569" y="2286"/>
              <a:ext cx="4579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s 86"/>
            <p:cNvSpPr>
              <a:spLocks noChangeArrowheads="1"/>
            </p:cNvSpPr>
            <p:nvPr/>
          </p:nvSpPr>
          <p:spPr bwMode="auto">
            <a:xfrm>
              <a:off x="9148" y="0"/>
              <a:ext cx="4570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s 87"/>
            <p:cNvSpPr>
              <a:spLocks noChangeArrowheads="1"/>
            </p:cNvSpPr>
            <p:nvPr/>
          </p:nvSpPr>
          <p:spPr bwMode="auto">
            <a:xfrm>
              <a:off x="9148" y="2286"/>
              <a:ext cx="4570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s 88"/>
            <p:cNvSpPr>
              <a:spLocks noChangeArrowheads="1"/>
            </p:cNvSpPr>
            <p:nvPr/>
          </p:nvSpPr>
          <p:spPr bwMode="auto">
            <a:xfrm>
              <a:off x="13718" y="0"/>
              <a:ext cx="4570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s 89"/>
            <p:cNvSpPr>
              <a:spLocks noChangeArrowheads="1"/>
            </p:cNvSpPr>
            <p:nvPr/>
          </p:nvSpPr>
          <p:spPr bwMode="auto">
            <a:xfrm>
              <a:off x="13718" y="2286"/>
              <a:ext cx="4570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248194" y="1375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Canvas 26"/>
          <p:cNvGrpSpPr>
            <a:grpSpLocks/>
          </p:cNvGrpSpPr>
          <p:nvPr/>
        </p:nvGrpSpPr>
        <p:grpSpPr bwMode="auto">
          <a:xfrm>
            <a:off x="3810000" y="1600505"/>
            <a:ext cx="1143000" cy="457200"/>
            <a:chOff x="0" y="0"/>
            <a:chExt cx="11430" cy="4572"/>
          </a:xfrm>
        </p:grpSpPr>
        <p:sp>
          <p:nvSpPr>
            <p:cNvPr id="38" name="AutoShape 4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430" cy="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s 92"/>
            <p:cNvSpPr>
              <a:spLocks noChangeArrowheads="1"/>
            </p:cNvSpPr>
            <p:nvPr/>
          </p:nvSpPr>
          <p:spPr bwMode="auto">
            <a:xfrm>
              <a:off x="0" y="0"/>
              <a:ext cx="2284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s 93"/>
            <p:cNvSpPr>
              <a:spLocks noChangeArrowheads="1"/>
            </p:cNvSpPr>
            <p:nvPr/>
          </p:nvSpPr>
          <p:spPr bwMode="auto">
            <a:xfrm>
              <a:off x="2284" y="0"/>
              <a:ext cx="2284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s 94"/>
            <p:cNvSpPr>
              <a:spLocks noChangeArrowheads="1"/>
            </p:cNvSpPr>
            <p:nvPr/>
          </p:nvSpPr>
          <p:spPr bwMode="auto">
            <a:xfrm>
              <a:off x="4568" y="0"/>
              <a:ext cx="2293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s 95"/>
            <p:cNvSpPr>
              <a:spLocks noChangeArrowheads="1"/>
            </p:cNvSpPr>
            <p:nvPr/>
          </p:nvSpPr>
          <p:spPr bwMode="auto">
            <a:xfrm>
              <a:off x="0" y="2286"/>
              <a:ext cx="2284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s 96"/>
            <p:cNvSpPr>
              <a:spLocks noChangeArrowheads="1"/>
            </p:cNvSpPr>
            <p:nvPr/>
          </p:nvSpPr>
          <p:spPr bwMode="auto">
            <a:xfrm>
              <a:off x="4568" y="2286"/>
              <a:ext cx="2293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s 97"/>
            <p:cNvSpPr>
              <a:spLocks noChangeArrowheads="1"/>
            </p:cNvSpPr>
            <p:nvPr/>
          </p:nvSpPr>
          <p:spPr bwMode="auto">
            <a:xfrm>
              <a:off x="2284" y="2286"/>
              <a:ext cx="2284" cy="2286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108" y="1529252"/>
            <a:ext cx="6121526" cy="430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97" y="2231612"/>
            <a:ext cx="333333" cy="3809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467" y="2246365"/>
            <a:ext cx="333333" cy="3809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426" y="2212212"/>
            <a:ext cx="333333" cy="380952"/>
          </a:xfrm>
          <a:prstGeom prst="rect">
            <a:avLst/>
          </a:prstGeom>
        </p:spPr>
      </p:pic>
      <p:sp>
        <p:nvSpPr>
          <p:cNvPr id="58" name="Cube 5"/>
          <p:cNvSpPr>
            <a:spLocks noChangeArrowheads="1"/>
          </p:cNvSpPr>
          <p:nvPr/>
        </p:nvSpPr>
        <p:spPr bwMode="auto">
          <a:xfrm>
            <a:off x="374468" y="3048000"/>
            <a:ext cx="559525" cy="54864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1488864" y="2978331"/>
            <a:ext cx="562283" cy="586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Can 7"/>
          <p:cNvSpPr>
            <a:spLocks noChangeArrowheads="1"/>
          </p:cNvSpPr>
          <p:nvPr/>
        </p:nvSpPr>
        <p:spPr bwMode="auto">
          <a:xfrm>
            <a:off x="3196045" y="2943497"/>
            <a:ext cx="420053" cy="621326"/>
          </a:xfrm>
          <a:prstGeom prst="can">
            <a:avLst>
              <a:gd name="adj" fmla="val 19444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Cube 4"/>
          <p:cNvSpPr>
            <a:spLocks noChangeArrowheads="1"/>
          </p:cNvSpPr>
          <p:nvPr/>
        </p:nvSpPr>
        <p:spPr bwMode="auto">
          <a:xfrm>
            <a:off x="6031426" y="3048000"/>
            <a:ext cx="800100" cy="51682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auto">
          <a:xfrm>
            <a:off x="4466475" y="3048000"/>
            <a:ext cx="669548" cy="48429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-79653"/>
            <a:ext cx="114604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Clasa a IV-a 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Anul școlar 2024 – 2025/ 24 sept.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Disciplina: </a:t>
            </a: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Matematică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Se  verifică gradul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formare a următoarelor competenţe specifice (clasa a III –a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2.1. Recunoaşterea numerelor naturale în concentrul 0 - 10 000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2.2. Compararea numerelor naturale în concentrul 0 - 10 000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2.4. Efectuarea de adunări şi scăderi de numere naturale în concentrul 0 - 10 000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2.5. Efectuarea de înmulţiri de numere în concentrul 0 - 10 000 şi de împărţiri folosind 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tabla  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înmulțirii, respectiv tabla împărțirii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3.2. Explorarea caracteristicilor simple ale figurilor şi corpurilor geometrice în contexte familiare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4.2. Operarea cu unităţi de măsură standardizate, fără transformări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5.3. Rezolvarea de probleme cu operaţiile aritmetice studiate, în concentrul 0 - 10 000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Obiective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O1 -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scrie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cifre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litere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numere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date;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O2 -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exprime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scris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compararea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numerelor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naturale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folosind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corect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notaţiile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„ =, &lt;, &gt;”;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O3 -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efectueze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corect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operaţiile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adunare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scădere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înmulţire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împărţire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respectând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ordinea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operațiilor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O4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afle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termenul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necunoscut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dintr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-o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ecuaţie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forma: ?±a=b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?±a&lt;b,  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numere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mici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10000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tipul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?xc=d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?:c=d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az-Cyrl-AZ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҂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intervalul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la  0 la 1000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O5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recunoască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aplice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terminologia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operaţiilor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O6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identifice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părţi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întreg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scrie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fracţia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corespunzătoare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O7 -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recunoască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corpurile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geometrice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observate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O8 -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identifice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unitatea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măsură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principală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diferitelor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masurători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;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O9 -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rezolve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implică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operaţii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aritmetice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cunoscute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0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43084"/>
              </p:ext>
            </p:extLst>
          </p:nvPr>
        </p:nvGraphicFramePr>
        <p:xfrm>
          <a:off x="1734886" y="1317584"/>
          <a:ext cx="8863445" cy="52450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9382">
                  <a:extLst>
                    <a:ext uri="{9D8B030D-6E8A-4147-A177-3AD203B41FA5}">
                      <a16:colId xmlns:a16="http://schemas.microsoft.com/office/drawing/2014/main" xmlns="" val="850576815"/>
                    </a:ext>
                  </a:extLst>
                </a:gridCol>
                <a:gridCol w="2284799">
                  <a:extLst>
                    <a:ext uri="{9D8B030D-6E8A-4147-A177-3AD203B41FA5}">
                      <a16:colId xmlns:a16="http://schemas.microsoft.com/office/drawing/2014/main" xmlns="" val="3312196930"/>
                    </a:ext>
                  </a:extLst>
                </a:gridCol>
                <a:gridCol w="2426255">
                  <a:extLst>
                    <a:ext uri="{9D8B030D-6E8A-4147-A177-3AD203B41FA5}">
                      <a16:colId xmlns:a16="http://schemas.microsoft.com/office/drawing/2014/main" xmlns="" val="1865532809"/>
                    </a:ext>
                  </a:extLst>
                </a:gridCol>
                <a:gridCol w="2283009">
                  <a:extLst>
                    <a:ext uri="{9D8B030D-6E8A-4147-A177-3AD203B41FA5}">
                      <a16:colId xmlns:a16="http://schemas.microsoft.com/office/drawing/2014/main" xmlns="" val="3214170388"/>
                    </a:ext>
                  </a:extLst>
                </a:gridCol>
              </a:tblGrid>
              <a:tr h="821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                  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      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o-R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Calificativ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Item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FOARTE BINE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BINE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SUFICIENT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021139"/>
                  </a:ext>
                </a:extLst>
              </a:tr>
              <a:tr h="164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numere corecte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4-5 numere corecte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2-3 numere corecte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3869219"/>
                  </a:ext>
                </a:extLst>
              </a:tr>
              <a:tr h="328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perechi de numere corect comparate 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perechi de numere corect comparate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perechi de numere corect comparate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9031975"/>
                  </a:ext>
                </a:extLst>
              </a:tr>
              <a:tr h="576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Efectuează corect toate calculele şi respectă ordinea efectuării operaţiilor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Greşeşte 1-2 </a:t>
                      </a:r>
                      <a:r>
                        <a:rPr lang="ro-RO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calcule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Greşeşte 3 calculele</a:t>
                      </a: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 efectuează exerciţiul cu mai multe </a:t>
                      </a:r>
                      <a:r>
                        <a:rPr lang="ro-RO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operaţii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6947266"/>
                  </a:ext>
                </a:extLst>
              </a:tr>
              <a:tr h="328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Află corect 4 numere necunoscute.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Află corect 3 numere </a:t>
                      </a:r>
                      <a:r>
                        <a:rPr lang="ro-RO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necunoscute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Află corect 2 numere </a:t>
                      </a:r>
                      <a:r>
                        <a:rPr lang="ro-RO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necunoscute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6874836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Corect a, b, c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Corect a, b sau b,c sau a,c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Corect a sau b sau c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9769733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fracţii corect scrise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fracţii corect scrise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fracţie corect scrisă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9488432"/>
                  </a:ext>
                </a:extLst>
              </a:tr>
              <a:tr h="328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corpuri geometrice recunoscute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3-4 corpuri geometrice recunoscute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corpuri geometrice </a:t>
                      </a:r>
                      <a:r>
                        <a:rPr lang="ro-RO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recunoscute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9692480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Corect a, b, c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Corect a, b sau b,c sau a,c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Corect a sau b sau c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725932"/>
                  </a:ext>
                </a:extLst>
              </a:tr>
              <a:tr h="864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Rezolvă corect problema, cu plan de rezolvare</a:t>
                      </a:r>
                      <a:endParaRPr lang="en-US" sz="1400" b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Rezolvă corect problema, fără plan de rezolvare/ Rezolvă corect problema, cu plan de rezolvare şi cu 2 -3 greşeli de calcule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Rezolvă cu  4 - 5 erori problema, cu sau fără  plan de rezolvare 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907" marR="5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52889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57017" y="732809"/>
            <a:ext cx="3419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Descriptori de performanţă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55948"/>
              </p:ext>
            </p:extLst>
          </p:nvPr>
        </p:nvGraphicFramePr>
        <p:xfrm>
          <a:off x="1924592" y="1741717"/>
          <a:ext cx="8691156" cy="44500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48318">
                  <a:extLst>
                    <a:ext uri="{9D8B030D-6E8A-4147-A177-3AD203B41FA5}">
                      <a16:colId xmlns:a16="http://schemas.microsoft.com/office/drawing/2014/main" xmlns="" val="1190146744"/>
                    </a:ext>
                  </a:extLst>
                </a:gridCol>
                <a:gridCol w="1740851">
                  <a:extLst>
                    <a:ext uri="{9D8B030D-6E8A-4147-A177-3AD203B41FA5}">
                      <a16:colId xmlns:a16="http://schemas.microsoft.com/office/drawing/2014/main" xmlns="" val="413064928"/>
                    </a:ext>
                  </a:extLst>
                </a:gridCol>
                <a:gridCol w="596114">
                  <a:extLst>
                    <a:ext uri="{9D8B030D-6E8A-4147-A177-3AD203B41FA5}">
                      <a16:colId xmlns:a16="http://schemas.microsoft.com/office/drawing/2014/main" xmlns="" val="2749378219"/>
                    </a:ext>
                  </a:extLst>
                </a:gridCol>
                <a:gridCol w="577281">
                  <a:extLst>
                    <a:ext uri="{9D8B030D-6E8A-4147-A177-3AD203B41FA5}">
                      <a16:colId xmlns:a16="http://schemas.microsoft.com/office/drawing/2014/main" xmlns="" val="1373339047"/>
                    </a:ext>
                  </a:extLst>
                </a:gridCol>
                <a:gridCol w="573187">
                  <a:extLst>
                    <a:ext uri="{9D8B030D-6E8A-4147-A177-3AD203B41FA5}">
                      <a16:colId xmlns:a16="http://schemas.microsoft.com/office/drawing/2014/main" xmlns="" val="3007004417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xmlns="" val="3832063578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xmlns="" val="2939134260"/>
                    </a:ext>
                  </a:extLst>
                </a:gridCol>
                <a:gridCol w="553535">
                  <a:extLst>
                    <a:ext uri="{9D8B030D-6E8A-4147-A177-3AD203B41FA5}">
                      <a16:colId xmlns:a16="http://schemas.microsoft.com/office/drawing/2014/main" xmlns="" val="2375845467"/>
                    </a:ext>
                  </a:extLst>
                </a:gridCol>
                <a:gridCol w="553535">
                  <a:extLst>
                    <a:ext uri="{9D8B030D-6E8A-4147-A177-3AD203B41FA5}">
                      <a16:colId xmlns:a16="http://schemas.microsoft.com/office/drawing/2014/main" xmlns="" val="3980325248"/>
                    </a:ext>
                  </a:extLst>
                </a:gridCol>
                <a:gridCol w="580557">
                  <a:extLst>
                    <a:ext uri="{9D8B030D-6E8A-4147-A177-3AD203B41FA5}">
                      <a16:colId xmlns:a16="http://schemas.microsoft.com/office/drawing/2014/main" xmlns="" val="1733051307"/>
                    </a:ext>
                  </a:extLst>
                </a:gridCol>
                <a:gridCol w="580557">
                  <a:extLst>
                    <a:ext uri="{9D8B030D-6E8A-4147-A177-3AD203B41FA5}">
                      <a16:colId xmlns:a16="http://schemas.microsoft.com/office/drawing/2014/main" xmlns="" val="1460062234"/>
                    </a:ext>
                  </a:extLst>
                </a:gridCol>
                <a:gridCol w="1160295">
                  <a:extLst>
                    <a:ext uri="{9D8B030D-6E8A-4147-A177-3AD203B41FA5}">
                      <a16:colId xmlns:a16="http://schemas.microsoft.com/office/drawing/2014/main" xmlns="" val="1510279015"/>
                    </a:ext>
                  </a:extLst>
                </a:gridCol>
              </a:tblGrid>
              <a:tr h="1389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NR. CRT.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NUME ŞI PRENUME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REALIZAREA </a:t>
                      </a:r>
                      <a:r>
                        <a:rPr lang="ro-RO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OBIECTIVELOR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 ITEM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Calificativ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final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6160544"/>
                  </a:ext>
                </a:extLst>
              </a:tr>
              <a:tr h="13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229331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4300" algn="l"/>
                        </a:tabLs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  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5704025"/>
                  </a:ext>
                </a:extLst>
              </a:tr>
              <a:tr h="14259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A.R.A.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1117412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B.M.M.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92755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B.A.A.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3746229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C.D.A.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2794593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2182725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C.A.I.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2603214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D.D.I.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174790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D.A.M.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6814887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D.Ş.A.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832768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G.E.A.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374644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I.A.A.R.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20300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I.B.D.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6039054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M.I.I.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8291568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102788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M.R.A.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6287624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M.A.S.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139298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N.D.G.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ro-RO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9339720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O.V.A.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7166813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O.N.Ş.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1527339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O.N.C.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9171055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7589532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P.M.V.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01059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R.T.M.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7206916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S.E.M.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281609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S.A.A.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3064633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Ş.A.I.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4611180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T.S.M.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5406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T-D. G.A.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7468801"/>
                  </a:ext>
                </a:extLst>
              </a:tr>
              <a:tr h="13895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4300" algn="l"/>
                        </a:tabLs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</a:t>
                      </a:r>
                      <a:r>
                        <a:rPr lang="ro-RO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800" b="1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V.A.M.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9597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16478" y="631316"/>
            <a:ext cx="79073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o-RO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REZULTATELE ELEVILOR CLASEI a IV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o-RO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o-RO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A</a:t>
            </a:r>
            <a:r>
              <a:rPr lang="en-US" altLang="en-US" sz="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8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kumimoji="0" lang="ro-RO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PROBA DE EVALUARE INIȚIALĂ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14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o-RO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MATEMATICĂ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</a:t>
            </a:r>
            <a:r>
              <a:rPr kumimoji="0" lang="ro-RO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ȘCOLAR 2024 – 2025/  24 sept. 2024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79074"/>
              </p:ext>
            </p:extLst>
          </p:nvPr>
        </p:nvGraphicFramePr>
        <p:xfrm>
          <a:off x="2513510" y="852582"/>
          <a:ext cx="6473735" cy="1863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42952">
                  <a:extLst>
                    <a:ext uri="{9D8B030D-6E8A-4147-A177-3AD203B41FA5}">
                      <a16:colId xmlns:a16="http://schemas.microsoft.com/office/drawing/2014/main" xmlns="" val="718722980"/>
                    </a:ext>
                  </a:extLst>
                </a:gridCol>
                <a:gridCol w="521281">
                  <a:extLst>
                    <a:ext uri="{9D8B030D-6E8A-4147-A177-3AD203B41FA5}">
                      <a16:colId xmlns:a16="http://schemas.microsoft.com/office/drawing/2014/main" xmlns="" val="3913286454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3057511552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3336646051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1778243107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2424084731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3303640058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1712283807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4045089132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3806195606"/>
                    </a:ext>
                  </a:extLst>
                </a:gridCol>
                <a:gridCol w="523278">
                  <a:extLst>
                    <a:ext uri="{9D8B030D-6E8A-4147-A177-3AD203B41FA5}">
                      <a16:colId xmlns:a16="http://schemas.microsoft.com/office/drawing/2014/main" xmlns="" val="2662790481"/>
                    </a:ext>
                  </a:extLst>
                </a:gridCol>
              </a:tblGrid>
              <a:tr h="400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Nr.  item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o-RO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o-RO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o-RO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t-BR" sz="1200" b="1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o-RO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o-RO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t-BR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t-BR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fr-FR" sz="1200" b="1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2842098"/>
                  </a:ext>
                </a:extLst>
              </a:tr>
              <a:tr h="20044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Nr. elevi care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 l-au real</a:t>
                      </a:r>
                      <a:r>
                        <a:rPr lang="it-IT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izat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F.B.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30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30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22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21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21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30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25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21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21</a:t>
                      </a:r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0886252"/>
                  </a:ext>
                </a:extLst>
              </a:tr>
              <a:tr h="200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B.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8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9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9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5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9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8</a:t>
                      </a:r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8083558"/>
                  </a:ext>
                </a:extLst>
              </a:tr>
              <a:tr h="200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S.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1</a:t>
                      </a:r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89393"/>
                  </a:ext>
                </a:extLst>
              </a:tr>
              <a:tr h="200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I.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5894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67153"/>
              </p:ext>
            </p:extLst>
          </p:nvPr>
        </p:nvGraphicFramePr>
        <p:xfrm>
          <a:off x="2513509" y="4104139"/>
          <a:ext cx="6473736" cy="6594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8993">
                  <a:extLst>
                    <a:ext uri="{9D8B030D-6E8A-4147-A177-3AD203B41FA5}">
                      <a16:colId xmlns:a16="http://schemas.microsoft.com/office/drawing/2014/main" xmlns="" val="843037767"/>
                    </a:ext>
                  </a:extLst>
                </a:gridCol>
                <a:gridCol w="1278181">
                  <a:extLst>
                    <a:ext uri="{9D8B030D-6E8A-4147-A177-3AD203B41FA5}">
                      <a16:colId xmlns:a16="http://schemas.microsoft.com/office/drawing/2014/main" xmlns="" val="1285167356"/>
                    </a:ext>
                  </a:extLst>
                </a:gridCol>
                <a:gridCol w="1278854">
                  <a:extLst>
                    <a:ext uri="{9D8B030D-6E8A-4147-A177-3AD203B41FA5}">
                      <a16:colId xmlns:a16="http://schemas.microsoft.com/office/drawing/2014/main" xmlns="" val="3502604122"/>
                    </a:ext>
                  </a:extLst>
                </a:gridCol>
                <a:gridCol w="1278854">
                  <a:extLst>
                    <a:ext uri="{9D8B030D-6E8A-4147-A177-3AD203B41FA5}">
                      <a16:colId xmlns:a16="http://schemas.microsoft.com/office/drawing/2014/main" xmlns="" val="1468119337"/>
                    </a:ext>
                  </a:extLst>
                </a:gridCol>
                <a:gridCol w="1278854">
                  <a:extLst>
                    <a:ext uri="{9D8B030D-6E8A-4147-A177-3AD203B41FA5}">
                      <a16:colId xmlns:a16="http://schemas.microsoft.com/office/drawing/2014/main" xmlns="" val="1013313960"/>
                    </a:ext>
                  </a:extLst>
                </a:gridCol>
              </a:tblGrid>
              <a:tr h="210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CALIFICATIV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F.B.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B.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S.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I.</a:t>
                      </a:r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9163277"/>
                  </a:ext>
                </a:extLst>
              </a:tr>
              <a:tr h="44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Număr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elevi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23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7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 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916492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67535" y="3041945"/>
            <a:ext cx="4106060" cy="8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3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ro-RO" alt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  <a:ea typeface="Batang" charset="-127"/>
              </a:rPr>
              <a:t>      </a:t>
            </a:r>
            <a:r>
              <a:rPr kumimoji="0" lang="ro-RO" alt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  <a:ea typeface="Batang" charset="-127"/>
              </a:rPr>
              <a:t>APRECIEREA CU CALIFICATIVE: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3" y="224277"/>
            <a:ext cx="11129554" cy="685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Bef>
                <a:spcPts val="1200"/>
              </a:spcBef>
              <a:spcAft>
                <a:spcPts val="300"/>
              </a:spcAft>
              <a:tabLst>
                <a:tab pos="342900" algn="l"/>
                <a:tab pos="685800" algn="l"/>
                <a:tab pos="1028700" algn="l"/>
              </a:tabLst>
            </a:pPr>
            <a:r>
              <a:rPr lang="ro-RO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CONCLUZII: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Număr </a:t>
            </a:r>
            <a:r>
              <a:rPr lang="ro-RO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de elevi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30   	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>
              <a:spcAft>
                <a:spcPts val="0"/>
              </a:spcAft>
              <a:tabLst>
                <a:tab pos="342900" algn="l"/>
                <a:tab pos="685800" algn="l"/>
                <a:tab pos="1028700" algn="l"/>
              </a:tabLst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r>
              <a:rPr lang="ro-RO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Prezenți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>
              <a:spcAft>
                <a:spcPts val="0"/>
              </a:spcAft>
              <a:tabLst>
                <a:tab pos="342900" algn="l"/>
                <a:tab pos="685800" algn="l"/>
                <a:tab pos="1028700" algn="l"/>
              </a:tabLst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600"/>
              </a:spcAft>
              <a:tabLst>
                <a:tab pos="342900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 urma evaluării inițiale a elevilor clasei a IV-a A la disciplina Matematică, s-au evidenţiat următoarele: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de elevi scriu corect, cu cifre şi cu litere, numere naturale în concentrul 0 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10000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de elevi exprimă corect în scris compararea numerelor naturale folosind corect notaţiile „ =,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&lt;, &gt;”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de elevi efectuează corect operaţiile de adunare, scădere, înmulţire şi împărţire, respectând ordinea operațiilor, 8 dintre elevi au mici erori de calcul, îndeosebi la înmulţire şi la scăderea cu împrumut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de elevi află corect termenul necunoscut dintr-o ecuaţie de forma: ?±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sau ?±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şi b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numere mai mici ca 1 000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sau de tipul ?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?: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unde 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 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este </a:t>
            </a:r>
            <a:r>
              <a:rPr lang="ro-RO" sz="14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multiplu al lui </a:t>
            </a:r>
            <a:r>
              <a:rPr lang="ro-RO" sz="1400" i="1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400" spc="-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în intervalul de numere naturale de la  0 la 100, majoritatea fiind greşeli de calcul. 4 elevi folosesc greşit operaţia pentru aflarea descăzutului.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de elevi recunosc şi aplică corect terminologia specifică operaţiilor; 6 elevi confundă termenii „triplu şi treime”, iar 3 elevi fac şi greşeli de calcul;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de elevi recunosc unităţile 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fracţion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 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reprezentate şi scriu corect fracţiile;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 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elevi recunosc corpurile geometrice învăţate, 5 confundă cilindrul şi conul;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de elevi cunosc unităţile de măsură, 6 confundă multiplii cu submultiplii, iar 3 confundă şi orele cu minutele;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342900" algn="l"/>
                <a:tab pos="571500" algn="l"/>
                <a:tab pos="588645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de elevi rezolvă corect o problemă cu explicaţii corespunzătoare, 4 elevi nu scriu planul de rezolvare, 7 elevi greşesc la calcule, 3 elevi nu află toată cantitatea vândută, corect.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31545" algn="just">
              <a:spcAft>
                <a:spcPts val="600"/>
              </a:spcAft>
              <a:tabLst>
                <a:tab pos="342900" algn="l"/>
                <a:tab pos="571500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600"/>
              </a:spcAft>
              <a:tabLst>
                <a:tab pos="342900" algn="l"/>
                <a:tab pos="571500" algn="l"/>
                <a:tab pos="685800" algn="l"/>
                <a:tab pos="1028700" algn="l"/>
              </a:tabLst>
            </a:pPr>
            <a:r>
              <a:rPr lang="ro-RO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Constatări şi măsuri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Rezultatele probei de evaluare au fost foarte bune, 23 de elevi 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încadrându-se 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 plaja de evaluare 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Foarte bine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și 7 în cea de </a:t>
            </a:r>
            <a:r>
              <a:rPr lang="ro-RO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Bine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600"/>
              </a:spcAft>
              <a:tabLst>
                <a:tab pos="342900" algn="l"/>
                <a:tab pos="571500" algn="l"/>
                <a:tab pos="685800" algn="l"/>
                <a:tab pos="1028700" algn="l"/>
              </a:tabLst>
            </a:pP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Majoritatea greșelilor s-au întâlnit la efectuarea corectă a calculelor, care urmează a fi corectate prin efectuarea mai multor exerciții de acest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către elevii vizați, atât în clasă cât și acasă. Dacă nu se reușește rezolvarea acestor probleme în următoarele 2 săptămâni, elevii care nu au atins aceste obiective vor fi cuprinși într-un program de recuperare suplimentar</a:t>
            </a:r>
            <a:r>
              <a:rPr lang="ro-RO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stimularea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elevilor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capabili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performanţă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desfăşura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cercul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matematică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Micii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matematicieni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  <a:tabLst>
                <a:tab pos="342900" algn="l"/>
                <a:tab pos="571500" algn="l"/>
                <a:tab pos="685800" algn="l"/>
                <a:tab pos="1028700" algn="l"/>
              </a:tabLst>
            </a:pPr>
            <a:r>
              <a:rPr lang="ro-RO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tabLst>
                <a:tab pos="342900" algn="l"/>
                <a:tab pos="571500" algn="l"/>
                <a:tab pos="685800" algn="l"/>
                <a:tab pos="1028700" algn="l"/>
              </a:tabLst>
            </a:pPr>
            <a:r>
              <a:rPr lang="ro-RO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4837" y="0"/>
            <a:ext cx="9688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					          Data 25.09.2024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PROBA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EVALUARE INIŢIALĂ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LLR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IV-a A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An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– 2025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Citește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atenție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textul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rezolva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sarcinile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„James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prietenii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călătoreau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piersica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uriașă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zbura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un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gigantic.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Băiatul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veselă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mulțumită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credeți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perfect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puțină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Buburuza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părere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Maestre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Greierini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plăcere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făcând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plecăciune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Toți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simțeau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vrăjiți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prima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James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auzise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nicicând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așa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minunată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ascultase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țârâitul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greierilor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sunetele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altfel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adevărată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acorduri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armonii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melodică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minunat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care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cânta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Maestrul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Greierini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exact ca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cântat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vioară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Arcușul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viorii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piciorul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spate.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Corzile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viorii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sunetele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aripii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Greierele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piciorului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mișcare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curgătoare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muzica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revărsa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umplea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albastru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cu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melodie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veselă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izbucniră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toți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aplauze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puternice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Domnișoara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Păianjen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picioare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admirație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strigă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emoție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Bravo! Mai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-ne!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Fascinant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exclamă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James.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Maestre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aveți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talent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desăvârșit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ureche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muzicală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m-am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niciodată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greierii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prieten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zise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blândețe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Maestrul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Greierini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mulțime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ți-ai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crezi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urechile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Urechile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desigur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izbucni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măcar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izbucni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Miriapodul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Nu se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parte...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bătut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urechile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Uite-aici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zise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Maestrul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Greierini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De-o parte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burții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(fragment din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James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piersica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uriașă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Roald Dahl)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Încercuieşte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răspunsul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călătoreau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James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prietenii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     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Prietenii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iatului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erau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balonul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                            a)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niste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insect;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	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trenul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                               b)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cartier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lphaLcParenR" startAt="3"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piersica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uriașă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c)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colegii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scoala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propunerea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asculta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muzică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Arcusul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viorii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Maestrului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Greierini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era: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domnișoarei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Păianjen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      a) 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marginea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aripii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	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Buburuzei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                        b)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piciorul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spate al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greierului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Miriapodului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c)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burta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356</TotalTime>
  <Words>3471</Words>
  <Application>Microsoft Office PowerPoint</Application>
  <PresentationFormat>Custom</PresentationFormat>
  <Paragraphs>2584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Stoicescu</dc:creator>
  <cp:lastModifiedBy>A s u s</cp:lastModifiedBy>
  <cp:revision>48</cp:revision>
  <dcterms:created xsi:type="dcterms:W3CDTF">2025-02-02T14:04:41Z</dcterms:created>
  <dcterms:modified xsi:type="dcterms:W3CDTF">2025-02-27T06:02:02Z</dcterms:modified>
</cp:coreProperties>
</file>